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389" r:id="rId2"/>
    <p:sldId id="470" r:id="rId3"/>
    <p:sldId id="488" r:id="rId4"/>
    <p:sldId id="489" r:id="rId5"/>
    <p:sldId id="492" r:id="rId6"/>
    <p:sldId id="494" r:id="rId7"/>
    <p:sldId id="495" r:id="rId8"/>
    <p:sldId id="490" r:id="rId9"/>
    <p:sldId id="491" r:id="rId10"/>
    <p:sldId id="493" r:id="rId11"/>
    <p:sldId id="496" r:id="rId12"/>
    <p:sldId id="446" r:id="rId13"/>
    <p:sldId id="447" r:id="rId14"/>
    <p:sldId id="448" r:id="rId15"/>
    <p:sldId id="449" r:id="rId16"/>
    <p:sldId id="450" r:id="rId17"/>
    <p:sldId id="451" r:id="rId18"/>
    <p:sldId id="452" r:id="rId19"/>
    <p:sldId id="453" r:id="rId20"/>
    <p:sldId id="454" r:id="rId21"/>
    <p:sldId id="473" r:id="rId22"/>
    <p:sldId id="472" r:id="rId23"/>
    <p:sldId id="455" r:id="rId24"/>
    <p:sldId id="456" r:id="rId25"/>
    <p:sldId id="457" r:id="rId26"/>
    <p:sldId id="474" r:id="rId27"/>
    <p:sldId id="458" r:id="rId28"/>
    <p:sldId id="459" r:id="rId29"/>
    <p:sldId id="460" r:id="rId30"/>
    <p:sldId id="461" r:id="rId31"/>
    <p:sldId id="462" r:id="rId32"/>
    <p:sldId id="463" r:id="rId33"/>
    <p:sldId id="464" r:id="rId34"/>
    <p:sldId id="465" r:id="rId35"/>
    <p:sldId id="466" r:id="rId36"/>
    <p:sldId id="467" r:id="rId37"/>
    <p:sldId id="468" r:id="rId38"/>
    <p:sldId id="469" r:id="rId39"/>
    <p:sldId id="412" r:id="rId40"/>
    <p:sldId id="413" r:id="rId41"/>
    <p:sldId id="40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EDFA"/>
    <a:srgbClr val="FF9900"/>
    <a:srgbClr val="FFFF00"/>
    <a:srgbClr val="006600"/>
    <a:srgbClr val="CC66FF"/>
    <a:srgbClr val="00CC00"/>
    <a:srgbClr val="CC0099"/>
    <a:srgbClr val="009999"/>
    <a:srgbClr val="85AB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82765" autoAdjust="0"/>
  </p:normalViewPr>
  <p:slideViewPr>
    <p:cSldViewPr snapToGrid="0">
      <p:cViewPr>
        <p:scale>
          <a:sx n="110" d="100"/>
          <a:sy n="110" d="100"/>
        </p:scale>
        <p:origin x="2268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58337-D373-401A-892D-7766A648A3F5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47A52-EDBE-4128-A1AF-FB91DAABE4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37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2243e555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2243e555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158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4d1ceace2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4d1ceace2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048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2243e555b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2243e555b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327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42243e555b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42243e555b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075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13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2243e555b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2243e555b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999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2cef8e5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2cef8e5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710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2243e555b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2243e555b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(Table): “A survey of several reading comprehension and question answering datasets. SQuAD is much larger than all datasets except the semi-synthetic cloze-style datasets, and it is similar to TREC-QA in the open-endedness of the answers.” Ibid.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03961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2e297d8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2e297d8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910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2e297d86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2e297d86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(Table): “A survey of several reading comprehension and question answering datasets. SQuAD is much larger than all datasets except the semi-synthetic cloze-style datasets, and it is similar to TREC-QA in the open-endedness of the answers.” Ibid.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1023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2e297d86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2e297d86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262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2243e555b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2243e555b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5311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2e297d86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2e297d86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030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2e297d86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2e297d86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1615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2e297d86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2e297d86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102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2e297d86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2e297d86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821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2e297d86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2e297d86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361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2243e555b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2243e555b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714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2243e555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2243e555b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88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2243e555b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2243e555b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6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2243e555b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2243e555b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846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2243e555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2243e555b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018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44d1ceace2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44d1ceace2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687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4d1ceace2_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4d1ceace2_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829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4d1ceace2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44d1ceace2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347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610" y="1550804"/>
            <a:ext cx="11380983" cy="2049713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>
            <a:lvl1pPr>
              <a:defRPr sz="5333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0470" y="3886200"/>
            <a:ext cx="10044140" cy="1752600"/>
          </a:xfrm>
        </p:spPr>
        <p:txBody>
          <a:bodyPr>
            <a:normAutofit/>
          </a:bodyPr>
          <a:lstStyle>
            <a:lvl1pPr marL="0" indent="0" algn="ctr">
              <a:buNone/>
              <a:defRPr sz="4133" b="1" i="1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606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523295"/>
            <a:ext cx="11243733" cy="935791"/>
          </a:xfrm>
          <a:prstGeom prst="rect">
            <a:avLst/>
          </a:prstGeom>
        </p:spPr>
        <p:txBody>
          <a:bodyPr/>
          <a:lstStyle>
            <a:lvl1pPr>
              <a:defRPr sz="4667" b="1" i="0" cap="none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82338"/>
            <a:ext cx="10972800" cy="3603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384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90" y="1024913"/>
            <a:ext cx="11550316" cy="1362075"/>
          </a:xfrm>
          <a:prstGeom prst="rect">
            <a:avLst/>
          </a:prstGeom>
        </p:spPr>
        <p:txBody>
          <a:bodyPr anchor="t"/>
          <a:lstStyle>
            <a:lvl1pPr algn="ctr">
              <a:defRPr sz="4667" b="0" cap="none">
                <a:solidFill>
                  <a:srgbClr val="011C3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689684"/>
            <a:ext cx="10363200" cy="717216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rgbClr val="FDC227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9883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63972"/>
            <a:ext cx="10972800" cy="936229"/>
          </a:xfrm>
          <a:prstGeom prst="rect">
            <a:avLst/>
          </a:prstGeom>
        </p:spPr>
        <p:txBody>
          <a:bodyPr/>
          <a:lstStyle>
            <a:lvl1pPr>
              <a:defRPr sz="4267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2133" b="0" i="0">
                <a:latin typeface="Lucida Grande"/>
                <a:cs typeface="Lucida Grande"/>
              </a:defRPr>
            </a:lvl2pPr>
            <a:lvl3pPr>
              <a:defRPr sz="2133" b="0" i="0">
                <a:latin typeface="Lucida Grande"/>
                <a:cs typeface="Lucida Grande"/>
              </a:defRPr>
            </a:lvl3pPr>
            <a:lvl4pPr>
              <a:defRPr sz="2133" b="0" i="0">
                <a:latin typeface="Lucida Grande"/>
                <a:cs typeface="Lucida Grande"/>
              </a:defRPr>
            </a:lvl4pPr>
            <a:lvl5pPr>
              <a:defRPr sz="2133" b="0" i="0">
                <a:latin typeface="Lucida Grande"/>
                <a:cs typeface="Lucida Grand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2133" b="0" i="0">
                <a:latin typeface="Lucida Grande"/>
                <a:cs typeface="Lucida Grande"/>
              </a:defRPr>
            </a:lvl2pPr>
            <a:lvl3pPr>
              <a:defRPr sz="2133" b="0" i="0">
                <a:latin typeface="Lucida Grande"/>
                <a:cs typeface="Lucida Grande"/>
              </a:defRPr>
            </a:lvl3pPr>
            <a:lvl4pPr>
              <a:defRPr sz="2133" b="0" i="0">
                <a:latin typeface="Lucida Grande"/>
                <a:cs typeface="Lucida Grande"/>
              </a:defRPr>
            </a:lvl4pPr>
            <a:lvl5pPr>
              <a:defRPr sz="2133" b="0" i="0">
                <a:latin typeface="Lucida Grande"/>
                <a:cs typeface="Lucida Grand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97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1548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267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7" b="0" i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24140"/>
            <a:ext cx="5386917" cy="3951288"/>
          </a:xfrm>
        </p:spPr>
        <p:txBody>
          <a:bodyPr/>
          <a:lstStyle>
            <a:lvl1pPr>
              <a:defRPr sz="2400">
                <a:latin typeface="Lucida Grande"/>
                <a:cs typeface="Lucida Grande"/>
              </a:defRPr>
            </a:lvl1pPr>
            <a:lvl2pPr>
              <a:defRPr sz="2133">
                <a:latin typeface="Lucida Grande"/>
                <a:cs typeface="Lucida Grande"/>
              </a:defRPr>
            </a:lvl2pPr>
            <a:lvl3pPr>
              <a:defRPr sz="2133">
                <a:latin typeface="Lucida Grande"/>
                <a:cs typeface="Lucida Grande"/>
              </a:defRPr>
            </a:lvl3pPr>
            <a:lvl4pPr>
              <a:defRPr sz="2133">
                <a:latin typeface="Lucida Grande"/>
                <a:cs typeface="Lucida Grande"/>
              </a:defRPr>
            </a:lvl4pPr>
            <a:lvl5pPr>
              <a:defRPr sz="2133">
                <a:latin typeface="Lucida Grande"/>
                <a:cs typeface="Lucida Grande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7" b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424140"/>
            <a:ext cx="5389033" cy="3951288"/>
          </a:xfrm>
        </p:spPr>
        <p:txBody>
          <a:bodyPr/>
          <a:lstStyle>
            <a:lvl1pPr>
              <a:defRPr sz="2400">
                <a:latin typeface="Lucida Grande"/>
                <a:cs typeface="Lucida Grande"/>
              </a:defRPr>
            </a:lvl1pPr>
            <a:lvl2pPr>
              <a:defRPr sz="2133">
                <a:latin typeface="Lucida Grande"/>
                <a:cs typeface="Lucida Grande"/>
              </a:defRPr>
            </a:lvl2pPr>
            <a:lvl3pPr>
              <a:defRPr sz="2133">
                <a:latin typeface="Lucida Grande"/>
                <a:cs typeface="Lucida Grande"/>
              </a:defRPr>
            </a:lvl3pPr>
            <a:lvl4pPr>
              <a:defRPr sz="2133">
                <a:latin typeface="Lucida Grande"/>
                <a:cs typeface="Lucida Grande"/>
              </a:defRPr>
            </a:lvl4pPr>
            <a:lvl5pPr>
              <a:defRPr sz="2133">
                <a:latin typeface="Lucida Grande"/>
                <a:cs typeface="Lucida Grande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686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782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000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16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901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6" y="666793"/>
            <a:ext cx="4011084" cy="928791"/>
          </a:xfrm>
          <a:prstGeom prst="rect">
            <a:avLst/>
          </a:prstGeom>
        </p:spPr>
        <p:txBody>
          <a:bodyPr anchor="b"/>
          <a:lstStyle>
            <a:lvl1pPr algn="l">
              <a:defRPr sz="2667" b="0" i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666768"/>
            <a:ext cx="6815667" cy="5619855"/>
          </a:xfrm>
        </p:spPr>
        <p:txBody>
          <a:bodyPr/>
          <a:lstStyle>
            <a:lvl1pPr>
              <a:defRPr sz="3733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3733" b="0" i="0">
                <a:latin typeface="Lucida Grande"/>
                <a:cs typeface="Lucida Grande"/>
              </a:defRPr>
            </a:lvl2pPr>
            <a:lvl3pPr>
              <a:defRPr sz="3200" b="0" i="0">
                <a:latin typeface="Lucida Grande"/>
                <a:cs typeface="Lucida Grande"/>
              </a:defRPr>
            </a:lvl3pPr>
            <a:lvl4pPr>
              <a:defRPr sz="2667" b="0" i="0">
                <a:latin typeface="Lucida Grande"/>
                <a:cs typeface="Lucida Grande"/>
              </a:defRPr>
            </a:lvl4pPr>
            <a:lvl5pPr>
              <a:defRPr sz="2667" b="0" i="0">
                <a:latin typeface="Lucida Grande"/>
                <a:cs typeface="Lucida Grande"/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6" y="1595536"/>
            <a:ext cx="4011084" cy="469106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7042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7" b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403"/>
            <a:ext cx="7315200" cy="804863"/>
          </a:xfrm>
        </p:spPr>
        <p:txBody>
          <a:bodyPr/>
          <a:lstStyle>
            <a:lvl1pPr marL="0" indent="0">
              <a:buNone/>
              <a:defRPr sz="1867" b="0" i="0">
                <a:solidFill>
                  <a:srgbClr val="7F7F7F"/>
                </a:solidFill>
                <a:latin typeface="Lucida Grande"/>
                <a:cs typeface="Lucida Grande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2718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50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333" kern="1200">
          <a:solidFill>
            <a:srgbClr val="011C3C"/>
          </a:solidFill>
          <a:latin typeface="Lucida Grande"/>
          <a:ea typeface="+mn-ea"/>
          <a:cs typeface="Lucida Grande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s.umd.edu/~miyyer/qblearn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.umd.edu/~miyyer/qblearn/qanta.tar.gz" TargetMode="External"/><Relationship Id="rId4" Type="http://schemas.openxmlformats.org/officeDocument/2006/relationships/hyperlink" Target="https://cs.umd.edu/~miyyer/data/question_data.tar.gz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s.nyu.edu/~kcho/DMQA/" TargetMode="External"/><Relationship Id="rId2" Type="http://schemas.openxmlformats.org/officeDocument/2006/relationships/hyperlink" Target="https://github.com/deepmind/rc-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906" y="1550797"/>
            <a:ext cx="11380983" cy="4403495"/>
          </a:xfrm>
        </p:spPr>
        <p:txBody>
          <a:bodyPr/>
          <a:lstStyle/>
          <a:p>
            <a:r>
              <a:rPr lang="en-US" sz="23999" dirty="0">
                <a:latin typeface="Rockwell Extra Bold" panose="02060903040505020403" pitchFamily="18" charset="0"/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51516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 Marco dataset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977123" y="6124912"/>
            <a:ext cx="3685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http://www.msmarco.org/leaders.aspx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43288" y="1459086"/>
            <a:ext cx="1072448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"A corporation is a company or group of people authorized to act as a single entity and recognized as such in law.“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"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url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“ 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Arial Unicode MS" panose="020B0604020202020204" pitchFamily="34" charset="-128"/>
              </a:rPr>
              <a:t>	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"http://www.wisegeek.com/what-is-a-corporation.htm",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"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passage_text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“ 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Arial Unicode MS" panose="020B0604020202020204" pitchFamily="34" charset="-128"/>
              </a:rPr>
              <a:t>	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"A company is incorporated in a specific nation, often within the bounds of a smaller subset of that nation, such as a state or province. The corporation is then governed by the laws of incorporation in that state. A corporation may issue stock, either private or public, or may be classified as a non-stock corporation. If stock is issued, the corporation will usually be governed by its shareholders, either directly or indirectly.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"query“ 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Arial Unicode MS" panose="020B0604020202020204" pitchFamily="34" charset="-128"/>
              </a:rPr>
              <a:t>	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". what is a corporation?“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"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query_id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“ 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Arial Unicode MS" panose="020B0604020202020204" pitchFamily="34" charset="-128"/>
              </a:rPr>
              <a:t>	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1102432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"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query_type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“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Arial Unicode MS" panose="020B0604020202020204" pitchFamily="34" charset="-128"/>
              </a:rPr>
              <a:t>	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"DESCRIPTION"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97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EMR QA dataset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239865" y="6009968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Pampari</a:t>
            </a:r>
            <a:r>
              <a:rPr lang="en-US" dirty="0" smtClean="0"/>
              <a:t> et al. 2018]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294" y="1459086"/>
            <a:ext cx="7064478" cy="425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67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dirty="0"/>
              <a:t>(QANTA): A Neural Network for Factoid Question Answering Over Paragraphs</a:t>
            </a:r>
            <a:endParaRPr sz="3200" dirty="0"/>
          </a:p>
        </p:txBody>
      </p:sp>
      <p:sp>
        <p:nvSpPr>
          <p:cNvPr id="348" name="Google Shape;348;p47"/>
          <p:cNvSpPr txBox="1">
            <a:spLocks noGrp="1"/>
          </p:cNvSpPr>
          <p:nvPr>
            <p:ph idx="1"/>
          </p:nvPr>
        </p:nvSpPr>
        <p:spPr>
          <a:xfrm>
            <a:off x="338666" y="1904814"/>
            <a:ext cx="11565009" cy="419118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09585">
              <a:spcBef>
                <a:spcPts val="0"/>
              </a:spcBef>
              <a:buSzPts val="1800"/>
              <a:buChar char="●"/>
            </a:pPr>
            <a:r>
              <a:rPr lang="en" sz="2800" dirty="0" smtClean="0"/>
              <a:t>Application</a:t>
            </a:r>
          </a:p>
          <a:p>
            <a:pPr marL="1142971" lvl="1">
              <a:spcBef>
                <a:spcPts val="0"/>
              </a:spcBef>
              <a:buSzPts val="1800"/>
              <a:buChar char="●"/>
            </a:pPr>
            <a:r>
              <a:rPr lang="en" sz="1800" dirty="0" smtClean="0"/>
              <a:t>Answering </a:t>
            </a:r>
            <a:r>
              <a:rPr lang="en" sz="1800" dirty="0"/>
              <a:t>questions from </a:t>
            </a:r>
            <a:r>
              <a:rPr lang="en" sz="1800" i="1" dirty="0"/>
              <a:t>Quiz Bowl</a:t>
            </a:r>
            <a:r>
              <a:rPr lang="en" sz="1800" dirty="0"/>
              <a:t>, a high school trivia </a:t>
            </a:r>
            <a:r>
              <a:rPr lang="en" sz="1800" dirty="0" smtClean="0"/>
              <a:t>competition.</a:t>
            </a:r>
          </a:p>
          <a:p>
            <a:pPr marL="1142971" lvl="1">
              <a:spcBef>
                <a:spcPts val="0"/>
              </a:spcBef>
              <a:buSzPts val="1800"/>
              <a:buChar char="●"/>
            </a:pPr>
            <a:r>
              <a:rPr lang="en" sz="1800" dirty="0" smtClean="0"/>
              <a:t>The </a:t>
            </a:r>
            <a:r>
              <a:rPr lang="en" sz="1800" dirty="0"/>
              <a:t>questions in this competition are </a:t>
            </a:r>
            <a:r>
              <a:rPr lang="en" sz="1800" i="1" dirty="0"/>
              <a:t>pyramidal</a:t>
            </a:r>
            <a:r>
              <a:rPr lang="en" sz="1800" dirty="0"/>
              <a:t>, meaning that the first clues given are very difficult, and later clues progressively become more leading. </a:t>
            </a:r>
            <a:endParaRPr sz="1800" dirty="0"/>
          </a:p>
          <a:p>
            <a:pPr marL="609585">
              <a:spcBef>
                <a:spcPts val="0"/>
              </a:spcBef>
              <a:buSzPts val="1800"/>
              <a:buChar char="●"/>
            </a:pPr>
            <a:r>
              <a:rPr lang="en" sz="2800" dirty="0" smtClean="0"/>
              <a:t>Challenge</a:t>
            </a:r>
          </a:p>
          <a:p>
            <a:pPr marL="1142971" lvl="1">
              <a:spcBef>
                <a:spcPts val="0"/>
              </a:spcBef>
              <a:buSzPts val="1800"/>
              <a:buChar char="●"/>
            </a:pPr>
            <a:r>
              <a:rPr lang="en" sz="1800" dirty="0" smtClean="0"/>
              <a:t>Develop </a:t>
            </a:r>
            <a:r>
              <a:rPr lang="en" sz="1800" dirty="0"/>
              <a:t>a model that answers questions based on information that contains very limited key words pertaining to the answer.</a:t>
            </a:r>
            <a:endParaRPr sz="1800" dirty="0"/>
          </a:p>
          <a:p>
            <a:pPr marL="609585">
              <a:spcBef>
                <a:spcPts val="0"/>
              </a:spcBef>
              <a:buSzPts val="1800"/>
              <a:buChar char="●"/>
            </a:pPr>
            <a:r>
              <a:rPr lang="en" sz="2800" dirty="0" smtClean="0"/>
              <a:t>Implementation</a:t>
            </a:r>
          </a:p>
          <a:p>
            <a:pPr marL="1142971" lvl="1">
              <a:spcBef>
                <a:spcPts val="0"/>
              </a:spcBef>
              <a:buSzPts val="1800"/>
              <a:buChar char="●"/>
            </a:pPr>
            <a:r>
              <a:rPr lang="en" sz="1800" dirty="0" smtClean="0"/>
              <a:t>This </a:t>
            </a:r>
            <a:r>
              <a:rPr lang="en" sz="1800" dirty="0"/>
              <a:t>model uses a dependency-tree recurrent neural net (DT-RNN) to condense </a:t>
            </a:r>
            <a:r>
              <a:rPr lang="en" sz="1800" dirty="0" smtClean="0"/>
              <a:t>the meaning </a:t>
            </a:r>
            <a:r>
              <a:rPr lang="en" sz="1800" dirty="0"/>
              <a:t>of phrases into “hidden vectors</a:t>
            </a:r>
            <a:r>
              <a:rPr lang="en" sz="1800" dirty="0" smtClean="0"/>
              <a:t>.”</a:t>
            </a:r>
            <a:endParaRPr sz="1800" dirty="0"/>
          </a:p>
        </p:txBody>
      </p:sp>
      <p:sp>
        <p:nvSpPr>
          <p:cNvPr id="349" name="Google Shape;349;p47"/>
          <p:cNvSpPr txBox="1">
            <a:spLocks noGrp="1"/>
          </p:cNvSpPr>
          <p:nvPr>
            <p:ph type="body" idx="4294967295"/>
          </p:nvPr>
        </p:nvSpPr>
        <p:spPr>
          <a:xfrm>
            <a:off x="0" y="6263218"/>
            <a:ext cx="11176000" cy="5947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sz="1467"/>
              <a:t>Iyyer, Mohit et al. “A Neural Network for Factoid Question Answering Over Paragraphs.” 2014.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136696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dirty="0"/>
              <a:t>(QANTA): A Neural Network for Factoid Question Answering Over Paragraphs</a:t>
            </a:r>
            <a:endParaRPr sz="3200" dirty="0"/>
          </a:p>
        </p:txBody>
      </p:sp>
      <p:sp>
        <p:nvSpPr>
          <p:cNvPr id="357" name="Google Shape;357;p48"/>
          <p:cNvSpPr txBox="1">
            <a:spLocks noGrp="1"/>
          </p:cNvSpPr>
          <p:nvPr>
            <p:ph idx="1"/>
          </p:nvPr>
        </p:nvSpPr>
        <p:spPr>
          <a:xfrm>
            <a:off x="853016" y="5919198"/>
            <a:ext cx="10972800" cy="68380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sz="1467"/>
              <a:t>Iyyer, Mohit et al. “A Neural Network for Factoid Question Answering Over Paragraphs.” 2014.</a:t>
            </a:r>
            <a:endParaRPr sz="1467"/>
          </a:p>
        </p:txBody>
      </p:sp>
      <p:pic>
        <p:nvPicPr>
          <p:cNvPr id="356" name="Google Shape;356;p48"/>
          <p:cNvPicPr preferRelativeResize="0"/>
          <p:nvPr/>
        </p:nvPicPr>
        <p:blipFill rotWithShape="1">
          <a:blip r:embed="rId3">
            <a:alphaModFix/>
          </a:blip>
          <a:srcRect l="32378" t="44676" r="14191" b="28805"/>
          <a:stretch/>
        </p:blipFill>
        <p:spPr>
          <a:xfrm>
            <a:off x="197328" y="2196621"/>
            <a:ext cx="11385072" cy="31783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0222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dirty="0"/>
              <a:t>(QANTA): A Neural Network for Factoid Question Answering Over Paragraphs</a:t>
            </a:r>
            <a:endParaRPr sz="3200" dirty="0"/>
          </a:p>
        </p:txBody>
      </p:sp>
      <p:sp>
        <p:nvSpPr>
          <p:cNvPr id="367" name="Google Shape;367;p49"/>
          <p:cNvSpPr txBox="1">
            <a:spLocks noGrp="1"/>
          </p:cNvSpPr>
          <p:nvPr>
            <p:ph idx="1"/>
          </p:nvPr>
        </p:nvSpPr>
        <p:spPr>
          <a:xfrm>
            <a:off x="602913" y="1508699"/>
            <a:ext cx="10972800" cy="36039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dirty="0"/>
              <a:t>Recursive computation of hidden vectors:</a:t>
            </a:r>
            <a:endParaRPr dirty="0"/>
          </a:p>
        </p:txBody>
      </p:sp>
      <p:sp>
        <p:nvSpPr>
          <p:cNvPr id="368" name="Google Shape;368;p49"/>
          <p:cNvSpPr txBox="1">
            <a:spLocks noGrp="1"/>
          </p:cNvSpPr>
          <p:nvPr>
            <p:ph type="body" idx="4294967295"/>
          </p:nvPr>
        </p:nvSpPr>
        <p:spPr>
          <a:xfrm>
            <a:off x="0" y="6263218"/>
            <a:ext cx="11176000" cy="5947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sz="1467"/>
              <a:t>Iyyer, Mohit et al. “A Neural Network for Factoid Question Answering Over Paragraphs.” 2014.</a:t>
            </a:r>
            <a:endParaRPr sz="1467"/>
          </a:p>
        </p:txBody>
      </p:sp>
      <p:pic>
        <p:nvPicPr>
          <p:cNvPr id="364" name="Google Shape;364;p49"/>
          <p:cNvPicPr preferRelativeResize="0"/>
          <p:nvPr/>
        </p:nvPicPr>
        <p:blipFill rotWithShape="1">
          <a:blip r:embed="rId3">
            <a:alphaModFix/>
          </a:blip>
          <a:srcRect l="32158" t="30035" r="11963" b="43524"/>
          <a:stretch/>
        </p:blipFill>
        <p:spPr>
          <a:xfrm>
            <a:off x="1431555" y="2508263"/>
            <a:ext cx="9342231" cy="2352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9"/>
          <p:cNvPicPr preferRelativeResize="0"/>
          <p:nvPr/>
        </p:nvPicPr>
        <p:blipFill rotWithShape="1">
          <a:blip r:embed="rId3">
            <a:alphaModFix/>
          </a:blip>
          <a:srcRect l="32158" t="78400" r="11963" b="13422"/>
          <a:stretch/>
        </p:blipFill>
        <p:spPr>
          <a:xfrm>
            <a:off x="1479624" y="5519060"/>
            <a:ext cx="8463059" cy="65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9"/>
          <p:cNvPicPr preferRelativeResize="0"/>
          <p:nvPr/>
        </p:nvPicPr>
        <p:blipFill rotWithShape="1">
          <a:blip r:embed="rId4">
            <a:alphaModFix/>
          </a:blip>
          <a:srcRect l="34887" t="51425" r="30641" b="45497"/>
          <a:stretch/>
        </p:blipFill>
        <p:spPr>
          <a:xfrm>
            <a:off x="3157451" y="4997081"/>
            <a:ext cx="5863725" cy="278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8453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dirty="0"/>
              <a:t>(QANTA): A Neural Network for Factoid Question Answering Over Paragraphs</a:t>
            </a:r>
            <a:endParaRPr sz="3200" dirty="0"/>
          </a:p>
        </p:txBody>
      </p:sp>
      <p:sp>
        <p:nvSpPr>
          <p:cNvPr id="375" name="Google Shape;375;p50"/>
          <p:cNvSpPr txBox="1">
            <a:spLocks noGrp="1"/>
          </p:cNvSpPr>
          <p:nvPr>
            <p:ph idx="1"/>
          </p:nvPr>
        </p:nvSpPr>
        <p:spPr>
          <a:xfrm>
            <a:off x="609600" y="1662546"/>
            <a:ext cx="10972800" cy="36039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dirty="0"/>
              <a:t>Computation of parameters from error minimization:</a:t>
            </a:r>
            <a:endParaRPr dirty="0"/>
          </a:p>
        </p:txBody>
      </p:sp>
      <p:sp>
        <p:nvSpPr>
          <p:cNvPr id="377" name="Google Shape;377;p50"/>
          <p:cNvSpPr txBox="1">
            <a:spLocks noGrp="1"/>
          </p:cNvSpPr>
          <p:nvPr>
            <p:ph type="body" idx="4294967295"/>
          </p:nvPr>
        </p:nvSpPr>
        <p:spPr>
          <a:xfrm>
            <a:off x="0" y="6263218"/>
            <a:ext cx="11176000" cy="5947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sz="1467"/>
              <a:t>Iyyer, Mohit et al. “A Neural Network for Factoid Question Answering Over Paragraphs.” 2014.</a:t>
            </a:r>
            <a:endParaRPr sz="1467"/>
          </a:p>
        </p:txBody>
      </p:sp>
      <p:pic>
        <p:nvPicPr>
          <p:cNvPr id="376" name="Google Shape;376;p50"/>
          <p:cNvPicPr preferRelativeResize="0"/>
          <p:nvPr/>
        </p:nvPicPr>
        <p:blipFill rotWithShape="1">
          <a:blip r:embed="rId3">
            <a:alphaModFix/>
          </a:blip>
          <a:srcRect l="34896" t="55768" r="14725" b="19196"/>
          <a:stretch/>
        </p:blipFill>
        <p:spPr>
          <a:xfrm>
            <a:off x="1113153" y="2896760"/>
            <a:ext cx="9951415" cy="27817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2951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dirty="0"/>
              <a:t>(QANTA): A Neural Network for Factoid Question Answering Over Paragraphs</a:t>
            </a:r>
            <a:endParaRPr sz="3200" dirty="0"/>
          </a:p>
        </p:txBody>
      </p:sp>
      <p:sp>
        <p:nvSpPr>
          <p:cNvPr id="384" name="Google Shape;384;p51"/>
          <p:cNvSpPr txBox="1">
            <a:spLocks noGrp="1"/>
          </p:cNvSpPr>
          <p:nvPr>
            <p:ph idx="1"/>
          </p:nvPr>
        </p:nvSpPr>
        <p:spPr>
          <a:xfrm>
            <a:off x="474133" y="1969832"/>
            <a:ext cx="10972800" cy="36039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/>
              <a:t>Experiments</a:t>
            </a:r>
          </a:p>
          <a:p>
            <a:pPr lvl="1">
              <a:spcBef>
                <a:spcPts val="0"/>
              </a:spcBef>
            </a:pPr>
            <a:r>
              <a:rPr lang="en" dirty="0" smtClean="0"/>
              <a:t>QANTA was trained on questions used in </a:t>
            </a:r>
            <a:r>
              <a:rPr lang="en" i="1" dirty="0" smtClean="0"/>
              <a:t>Quiz Bowl</a:t>
            </a:r>
            <a:r>
              <a:rPr lang="en" dirty="0" smtClean="0"/>
              <a:t> tournaments between 1998 and 2013.</a:t>
            </a:r>
            <a:endParaRPr lang="en" dirty="0"/>
          </a:p>
          <a:p>
            <a:pPr lvl="1">
              <a:spcBef>
                <a:spcPts val="0"/>
              </a:spcBef>
            </a:pPr>
            <a:r>
              <a:rPr lang="en" dirty="0" smtClean="0"/>
              <a:t>Only </a:t>
            </a:r>
            <a:r>
              <a:rPr lang="en" dirty="0"/>
              <a:t>questions from the History and Literature sections were used (as these were the largest datasets</a:t>
            </a:r>
            <a:r>
              <a:rPr lang="en" dirty="0" smtClean="0"/>
              <a:t>).</a:t>
            </a:r>
            <a:endParaRPr lang="en" dirty="0"/>
          </a:p>
          <a:p>
            <a:pPr lvl="1">
              <a:spcBef>
                <a:spcPts val="0"/>
              </a:spcBef>
            </a:pPr>
            <a:r>
              <a:rPr lang="en" dirty="0" smtClean="0"/>
              <a:t>Both </a:t>
            </a:r>
            <a:r>
              <a:rPr lang="en" dirty="0"/>
              <a:t>questions and answers were altered to make keyword recognition more feasible (using Whoosh).</a:t>
            </a:r>
            <a:endParaRPr dirty="0"/>
          </a:p>
        </p:txBody>
      </p:sp>
      <p:sp>
        <p:nvSpPr>
          <p:cNvPr id="385" name="Google Shape;385;p51"/>
          <p:cNvSpPr txBox="1">
            <a:spLocks noGrp="1"/>
          </p:cNvSpPr>
          <p:nvPr>
            <p:ph type="body" idx="4294967295"/>
          </p:nvPr>
        </p:nvSpPr>
        <p:spPr>
          <a:xfrm>
            <a:off x="0" y="6263218"/>
            <a:ext cx="11176000" cy="5947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sz="1467"/>
              <a:t>Iyyer, Mohit et al. “A Neural Network for Factoid Question Answering Over Paragraphs.” 2014.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3673337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dirty="0"/>
              <a:t>(QANTA): A Neural Network for Factoid Question Answering Over Paragraphs</a:t>
            </a:r>
            <a:endParaRPr sz="3200" dirty="0"/>
          </a:p>
        </p:txBody>
      </p:sp>
      <p:sp>
        <p:nvSpPr>
          <p:cNvPr id="392" name="Google Shape;392;p5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dirty="0"/>
              <a:t>Sample </a:t>
            </a:r>
            <a:r>
              <a:rPr lang="en" i="1" dirty="0"/>
              <a:t>QuizBowl </a:t>
            </a:r>
            <a:r>
              <a:rPr lang="en" dirty="0"/>
              <a:t>question:</a:t>
            </a:r>
            <a:endParaRPr dirty="0"/>
          </a:p>
          <a:p>
            <a:pPr marL="0" indent="0" algn="ctr">
              <a:spcBef>
                <a:spcPts val="1333"/>
              </a:spcBef>
              <a:buNone/>
            </a:pPr>
            <a:r>
              <a:rPr lang="en" sz="1800" dirty="0"/>
              <a:t>These substances can use either using a ping-pong mechanism or a ternary complex intermediate. </a:t>
            </a:r>
            <a:endParaRPr sz="1800" dirty="0"/>
          </a:p>
          <a:p>
            <a:pPr marL="609585" indent="0">
              <a:spcBef>
                <a:spcPts val="0"/>
              </a:spcBef>
              <a:buNone/>
            </a:pPr>
            <a:endParaRPr sz="2133" dirty="0"/>
          </a:p>
        </p:txBody>
      </p:sp>
      <p:sp>
        <p:nvSpPr>
          <p:cNvPr id="393" name="Google Shape;393;p52"/>
          <p:cNvSpPr txBox="1">
            <a:spLocks noGrp="1"/>
          </p:cNvSpPr>
          <p:nvPr>
            <p:ph type="body" idx="4294967295"/>
          </p:nvPr>
        </p:nvSpPr>
        <p:spPr>
          <a:xfrm>
            <a:off x="0" y="6263218"/>
            <a:ext cx="11176000" cy="5947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sz="1467" dirty="0"/>
              <a:t>https://docs.google.com/viewer?a=v&amp;pid=sites&amp;srcid=d2xwcy5uZXR8d2xocy1xdWl6LWJvd2x8Z3g6Mzk2ZmQ5ZTJiMmRjNzljMg</a:t>
            </a:r>
            <a:endParaRPr sz="1467" dirty="0"/>
          </a:p>
        </p:txBody>
      </p:sp>
    </p:spTree>
    <p:extLst>
      <p:ext uri="{BB962C8B-B14F-4D97-AF65-F5344CB8AC3E}">
        <p14:creationId xmlns:p14="http://schemas.microsoft.com/office/powerpoint/2010/main" val="3137125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dirty="0"/>
              <a:t>(QANTA): A Neural Network for Factoid Question Answering Over Paragraphs</a:t>
            </a:r>
            <a:endParaRPr sz="3200" dirty="0"/>
          </a:p>
        </p:txBody>
      </p:sp>
      <p:sp>
        <p:nvSpPr>
          <p:cNvPr id="400" name="Google Shape;400;p5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dirty="0"/>
              <a:t>Sample </a:t>
            </a:r>
            <a:r>
              <a:rPr lang="en" i="1" dirty="0"/>
              <a:t>QuizBowl </a:t>
            </a:r>
            <a:r>
              <a:rPr lang="en" dirty="0"/>
              <a:t>question:</a:t>
            </a:r>
            <a:endParaRPr dirty="0"/>
          </a:p>
          <a:p>
            <a:pPr marL="0" indent="0" algn="ctr">
              <a:spcBef>
                <a:spcPts val="1333"/>
              </a:spcBef>
              <a:buNone/>
            </a:pPr>
            <a:r>
              <a:rPr lang="en" sz="1800" dirty="0"/>
              <a:t>These substances can use either using a ping-pong mechanism or a ternary complex intermediate</a:t>
            </a:r>
            <a:r>
              <a:rPr lang="en" sz="1800" dirty="0" smtClean="0"/>
              <a:t>.</a:t>
            </a:r>
          </a:p>
          <a:p>
            <a:pPr marL="0" indent="0" algn="ctr">
              <a:spcBef>
                <a:spcPts val="1333"/>
              </a:spcBef>
              <a:buNone/>
            </a:pPr>
            <a:r>
              <a:rPr lang="en" sz="1800" dirty="0" smtClean="0"/>
              <a:t> </a:t>
            </a:r>
            <a:endParaRPr sz="18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" sz="1800" dirty="0"/>
              <a:t>One model of them defines the parameters K-m and V-max and uses a steady-state approximation. </a:t>
            </a:r>
            <a:endParaRPr sz="1800" dirty="0"/>
          </a:p>
          <a:p>
            <a:pPr marL="609585" indent="0">
              <a:spcBef>
                <a:spcPts val="0"/>
              </a:spcBef>
              <a:buNone/>
            </a:pPr>
            <a:endParaRPr sz="2133" dirty="0"/>
          </a:p>
        </p:txBody>
      </p:sp>
      <p:sp>
        <p:nvSpPr>
          <p:cNvPr id="401" name="Google Shape;401;p53"/>
          <p:cNvSpPr txBox="1">
            <a:spLocks noGrp="1"/>
          </p:cNvSpPr>
          <p:nvPr>
            <p:ph type="body" idx="4294967295"/>
          </p:nvPr>
        </p:nvSpPr>
        <p:spPr>
          <a:xfrm>
            <a:off x="0" y="6263218"/>
            <a:ext cx="11176000" cy="5947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sz="1467"/>
              <a:t>https://docs.google.com/viewer?a=v&amp;pid=sites&amp;srcid=d2xwcy5uZXR8d2xocy1xdWl6LWJvd2x8Z3g6Mzk2ZmQ5ZTJiMmRjNzljMg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141056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dirty="0"/>
              <a:t>(QANTA): A Neural Network for Factoid Question Answering Over Paragraphs</a:t>
            </a:r>
            <a:endParaRPr sz="3200" dirty="0"/>
          </a:p>
        </p:txBody>
      </p:sp>
      <p:sp>
        <p:nvSpPr>
          <p:cNvPr id="408" name="Google Shape;408;p5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2800" dirty="0"/>
              <a:t>Sample </a:t>
            </a:r>
            <a:r>
              <a:rPr lang="en" sz="2800" i="1" dirty="0"/>
              <a:t>QuizBowl </a:t>
            </a:r>
            <a:r>
              <a:rPr lang="en" sz="2800" dirty="0"/>
              <a:t>question:</a:t>
            </a:r>
            <a:endParaRPr sz="2800" dirty="0"/>
          </a:p>
          <a:p>
            <a:pPr marL="0" indent="0" algn="ctr">
              <a:spcBef>
                <a:spcPts val="1333"/>
              </a:spcBef>
              <a:buNone/>
            </a:pPr>
            <a:r>
              <a:rPr lang="en" sz="1800" dirty="0"/>
              <a:t>These substances can use either using a ping-pong mechanism or a ternary complex intermediate. </a:t>
            </a:r>
            <a:endParaRPr lang="en" sz="1800" dirty="0" smtClean="0"/>
          </a:p>
          <a:p>
            <a:pPr marL="0" indent="0" algn="ctr">
              <a:spcBef>
                <a:spcPts val="1333"/>
              </a:spcBef>
              <a:buNone/>
            </a:pPr>
            <a:endParaRPr sz="18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" sz="1800" dirty="0"/>
              <a:t>One model of them defines the parameters K-m and V-max and uses a steady-state approximation. </a:t>
            </a:r>
            <a:endParaRPr lang="en" sz="1800" dirty="0" smtClean="0"/>
          </a:p>
          <a:p>
            <a:pPr marL="0" indent="0" algn="ctr">
              <a:spcBef>
                <a:spcPts val="0"/>
              </a:spcBef>
              <a:buNone/>
            </a:pPr>
            <a:endParaRPr sz="18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" sz="1800" dirty="0"/>
              <a:t>They can be inhibited non-competitively and competitively, and the change in their structure during substrate binding is described by the </a:t>
            </a:r>
            <a:r>
              <a:rPr lang="en" sz="1800" b="1" dirty="0"/>
              <a:t>(*)</a:t>
            </a:r>
            <a:r>
              <a:rPr lang="en" sz="1800" dirty="0"/>
              <a:t> induced-fit model. They can be allosterically regulated and perform their action at their active site. For 10 points, name these proteins that catalyze reactions.</a:t>
            </a:r>
            <a:endParaRPr sz="1800" dirty="0"/>
          </a:p>
          <a:p>
            <a:pPr marL="609585" indent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409" name="Google Shape;409;p54"/>
          <p:cNvSpPr txBox="1">
            <a:spLocks noGrp="1"/>
          </p:cNvSpPr>
          <p:nvPr>
            <p:ph type="body" idx="4294967295"/>
          </p:nvPr>
        </p:nvSpPr>
        <p:spPr>
          <a:xfrm>
            <a:off x="0" y="6263218"/>
            <a:ext cx="11176000" cy="5947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sz="1467"/>
              <a:t>https://docs.google.com/viewer?a=v&amp;pid=sites&amp;srcid=d2xwcy5uZXR8d2xocy1xdWl6LWJvd2x8Z3g6Mzk2ZmQ5ZTJiMmRjNzljMg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1131223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NLP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Neural Question Answering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8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dirty="0"/>
              <a:t>(QANTA): A Neural Network for Factoid Question Answering Over Paragraphs</a:t>
            </a:r>
            <a:endParaRPr sz="3200" dirty="0"/>
          </a:p>
        </p:txBody>
      </p:sp>
      <p:sp>
        <p:nvSpPr>
          <p:cNvPr id="416" name="Google Shape;416;p5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/>
              <a:t>Sample </a:t>
            </a:r>
            <a:r>
              <a:rPr lang="en" i="1"/>
              <a:t>QuizBowl </a:t>
            </a:r>
            <a:r>
              <a:rPr lang="en"/>
              <a:t>question:</a:t>
            </a:r>
            <a:endParaRPr/>
          </a:p>
          <a:p>
            <a:pPr marL="0" indent="0">
              <a:spcBef>
                <a:spcPts val="1333"/>
              </a:spcBef>
              <a:buNone/>
            </a:pPr>
            <a:endParaRPr sz="2133"/>
          </a:p>
          <a:p>
            <a:pPr marL="0" indent="0">
              <a:spcBef>
                <a:spcPts val="0"/>
              </a:spcBef>
              <a:buNone/>
            </a:pPr>
            <a:endParaRPr sz="2133"/>
          </a:p>
          <a:p>
            <a:pPr marL="0" indent="0" algn="ctr">
              <a:spcBef>
                <a:spcPts val="0"/>
              </a:spcBef>
              <a:buNone/>
            </a:pPr>
            <a:r>
              <a:rPr lang="en" sz="2133"/>
              <a:t>ANSWER: Enzymes</a:t>
            </a:r>
            <a:endParaRPr sz="2133"/>
          </a:p>
        </p:txBody>
      </p:sp>
      <p:sp>
        <p:nvSpPr>
          <p:cNvPr id="417" name="Google Shape;417;p55"/>
          <p:cNvSpPr txBox="1">
            <a:spLocks noGrp="1"/>
          </p:cNvSpPr>
          <p:nvPr>
            <p:ph type="body" idx="4294967295"/>
          </p:nvPr>
        </p:nvSpPr>
        <p:spPr>
          <a:xfrm>
            <a:off x="0" y="6263218"/>
            <a:ext cx="11176000" cy="5947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sz="1467"/>
              <a:t>https://docs.google.com/viewer?a=v&amp;pid=sites&amp;srcid=d2xwcy5uZXR8d2xocy1xdWl6LWJvd2x8Z3g6Mzk2ZmQ5ZTJiMmRjNzljMg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2648868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54714" y="6310815"/>
            <a:ext cx="335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Iyyer</a:t>
            </a:r>
            <a:r>
              <a:rPr lang="en-US" dirty="0" smtClean="0"/>
              <a:t> et al. 2014]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515" y="1461407"/>
            <a:ext cx="5305274" cy="4706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Bowl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46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20078" y="6447675"/>
            <a:ext cx="229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Iyyer</a:t>
            </a:r>
            <a:r>
              <a:rPr lang="en-US" dirty="0" smtClean="0"/>
              <a:t> et al. 2014]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865" y="280559"/>
            <a:ext cx="4118941" cy="6167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30" y="280560"/>
            <a:ext cx="5935435" cy="6167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76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dirty="0"/>
              <a:t>(QANTA): A Neural Network for Factoid Question Answering Over Paragraphs</a:t>
            </a:r>
            <a:endParaRPr sz="3200" dirty="0"/>
          </a:p>
        </p:txBody>
      </p:sp>
      <p:sp>
        <p:nvSpPr>
          <p:cNvPr id="424" name="Google Shape;424;p56"/>
          <p:cNvSpPr txBox="1">
            <a:spLocks noGrp="1"/>
          </p:cNvSpPr>
          <p:nvPr>
            <p:ph idx="1"/>
          </p:nvPr>
        </p:nvSpPr>
        <p:spPr>
          <a:xfrm>
            <a:off x="535459" y="1769300"/>
            <a:ext cx="10972800" cy="36039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dirty="0"/>
              <a:t>Performance:</a:t>
            </a:r>
            <a:endParaRPr dirty="0"/>
          </a:p>
          <a:p>
            <a:pPr marL="609585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426" name="Google Shape;426;p56"/>
          <p:cNvSpPr txBox="1">
            <a:spLocks noGrp="1"/>
          </p:cNvSpPr>
          <p:nvPr>
            <p:ph type="body" idx="4294967295"/>
          </p:nvPr>
        </p:nvSpPr>
        <p:spPr>
          <a:xfrm>
            <a:off x="0" y="6263218"/>
            <a:ext cx="11176000" cy="5947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sz="1467"/>
              <a:t>Iyyer, Mohit et al. “A Neural Network for Factoid Question Answering Over Paragraphs.” 2014.</a:t>
            </a:r>
            <a:endParaRPr sz="1467"/>
          </a:p>
        </p:txBody>
      </p:sp>
      <p:pic>
        <p:nvPicPr>
          <p:cNvPr id="425" name="Google Shape;4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912" y="2416075"/>
            <a:ext cx="6867230" cy="3366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6276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dirty="0"/>
              <a:t>(QANTA): A Neural Network for Factoid Question Answering Over Paragraphs</a:t>
            </a:r>
            <a:endParaRPr sz="3200" dirty="0"/>
          </a:p>
        </p:txBody>
      </p:sp>
      <p:sp>
        <p:nvSpPr>
          <p:cNvPr id="433" name="Google Shape;433;p57"/>
          <p:cNvSpPr txBox="1">
            <a:spLocks noGrp="1"/>
          </p:cNvSpPr>
          <p:nvPr>
            <p:ph idx="1"/>
          </p:nvPr>
        </p:nvSpPr>
        <p:spPr>
          <a:xfrm>
            <a:off x="474133" y="1859474"/>
            <a:ext cx="10972800" cy="36039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dirty="0"/>
              <a:t>Performance:</a:t>
            </a:r>
            <a:endParaRPr dirty="0"/>
          </a:p>
          <a:p>
            <a:pPr marL="609585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435" name="Google Shape;435;p57"/>
          <p:cNvSpPr txBox="1">
            <a:spLocks noGrp="1"/>
          </p:cNvSpPr>
          <p:nvPr>
            <p:ph type="body" idx="4294967295"/>
          </p:nvPr>
        </p:nvSpPr>
        <p:spPr>
          <a:xfrm>
            <a:off x="0" y="6263218"/>
            <a:ext cx="11176000" cy="5947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sz="1467"/>
              <a:t>Iyyer, Mohit et al. “A Neural Network for Factoid Question Answering Over Paragraphs.” 2014.</a:t>
            </a:r>
            <a:endParaRPr sz="1467"/>
          </a:p>
        </p:txBody>
      </p:sp>
      <p:pic>
        <p:nvPicPr>
          <p:cNvPr id="434" name="Google Shape;43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2" y="2676093"/>
            <a:ext cx="11938873" cy="2991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0306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dirty="0"/>
              <a:t>(QANTA): A Neural Network for Factoid Question Answering Over Paragraphs</a:t>
            </a:r>
            <a:endParaRPr sz="3200" dirty="0"/>
          </a:p>
        </p:txBody>
      </p:sp>
      <p:sp>
        <p:nvSpPr>
          <p:cNvPr id="442" name="Google Shape;442;p5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3200" dirty="0"/>
              <a:t>Summary:</a:t>
            </a:r>
            <a:endParaRPr sz="3200" dirty="0"/>
          </a:p>
          <a:p>
            <a:pPr marL="609585">
              <a:spcBef>
                <a:spcPts val="2133"/>
              </a:spcBef>
              <a:buSzPts val="1800"/>
              <a:buChar char="●"/>
            </a:pPr>
            <a:r>
              <a:rPr lang="en" sz="3200" dirty="0"/>
              <a:t>QANTA outperforms BOW and IR models in answering </a:t>
            </a:r>
            <a:r>
              <a:rPr lang="en" sz="3200" i="1" dirty="0"/>
              <a:t>factoid, pyramidal questions</a:t>
            </a:r>
            <a:r>
              <a:rPr lang="en" sz="3200" dirty="0"/>
              <a:t>.</a:t>
            </a:r>
            <a:endParaRPr sz="3200" dirty="0"/>
          </a:p>
          <a:p>
            <a:pPr marL="609585">
              <a:spcBef>
                <a:spcPts val="0"/>
              </a:spcBef>
              <a:buSzPts val="1800"/>
              <a:buChar char="●"/>
            </a:pPr>
            <a:r>
              <a:rPr lang="en" sz="3200" dirty="0"/>
              <a:t>This paper contributes a model that understands and applies </a:t>
            </a:r>
            <a:r>
              <a:rPr lang="en" sz="3200" i="1" dirty="0"/>
              <a:t>sentence compositionality</a:t>
            </a:r>
            <a:r>
              <a:rPr lang="en" sz="3200" dirty="0"/>
              <a:t> to question answering.</a:t>
            </a:r>
            <a:endParaRPr sz="3200" dirty="0"/>
          </a:p>
          <a:p>
            <a:pPr marL="609585" indent="0">
              <a:spcBef>
                <a:spcPts val="2133"/>
              </a:spcBef>
              <a:spcAft>
                <a:spcPts val="2133"/>
              </a:spcAft>
              <a:buNone/>
            </a:pPr>
            <a:endParaRPr sz="3200" dirty="0"/>
          </a:p>
        </p:txBody>
      </p:sp>
      <p:sp>
        <p:nvSpPr>
          <p:cNvPr id="443" name="Google Shape;443;p58"/>
          <p:cNvSpPr txBox="1">
            <a:spLocks noGrp="1"/>
          </p:cNvSpPr>
          <p:nvPr>
            <p:ph type="body" idx="4294967295"/>
          </p:nvPr>
        </p:nvSpPr>
        <p:spPr>
          <a:xfrm>
            <a:off x="0" y="6263218"/>
            <a:ext cx="11176000" cy="5947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sz="1467"/>
              <a:t>Iyyer, Mohit et al. “A Neural Network for Factoid Question Answering Over Paragraphs.” 2014.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107852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about QANTA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41929"/>
            <a:ext cx="10972800" cy="4993341"/>
          </a:xfrm>
        </p:spPr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://cs.umd.edu/~miyyer/qblearn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/>
              <a:t>A Neural Network for Factoid Question Answering over </a:t>
            </a:r>
            <a:r>
              <a:rPr lang="en-US" dirty="0" smtClean="0"/>
              <a:t>Paragraphs</a:t>
            </a:r>
            <a:endParaRPr lang="en-US" dirty="0"/>
          </a:p>
          <a:p>
            <a:pPr lvl="1"/>
            <a:r>
              <a:rPr lang="en-US" dirty="0" err="1"/>
              <a:t>Mohit</a:t>
            </a:r>
            <a:r>
              <a:rPr lang="en-US" dirty="0"/>
              <a:t> </a:t>
            </a:r>
            <a:r>
              <a:rPr lang="en-US" dirty="0" err="1"/>
              <a:t>Iyyer</a:t>
            </a:r>
            <a:r>
              <a:rPr lang="en-US" dirty="0"/>
              <a:t>, Jordan Boyd-Graber, Leonardo </a:t>
            </a:r>
            <a:r>
              <a:rPr lang="en-US" dirty="0" err="1"/>
              <a:t>Claudino</a:t>
            </a:r>
            <a:r>
              <a:rPr lang="en-US" dirty="0"/>
              <a:t>, Richard </a:t>
            </a:r>
            <a:r>
              <a:rPr lang="en-US" dirty="0" err="1"/>
              <a:t>Socher</a:t>
            </a:r>
            <a:r>
              <a:rPr lang="en-US" dirty="0"/>
              <a:t>, and Hal </a:t>
            </a:r>
            <a:r>
              <a:rPr lang="en-US" dirty="0" err="1"/>
              <a:t>Daumé</a:t>
            </a:r>
            <a:r>
              <a:rPr lang="en-US" dirty="0"/>
              <a:t> </a:t>
            </a:r>
            <a:r>
              <a:rPr lang="en-US" dirty="0" smtClean="0"/>
              <a:t>III</a:t>
            </a:r>
          </a:p>
          <a:p>
            <a:pPr lvl="1"/>
            <a:r>
              <a:rPr lang="en-US" dirty="0" smtClean="0"/>
              <a:t>EMNLP 2014</a:t>
            </a:r>
          </a:p>
          <a:p>
            <a:pPr lvl="1"/>
            <a:r>
              <a:rPr lang="en-US" dirty="0">
                <a:hlinkClick r:id="rId4"/>
              </a:rPr>
              <a:t>https://cs.umd.edu/~</a:t>
            </a:r>
            <a:r>
              <a:rPr lang="en-US" dirty="0" smtClean="0">
                <a:hlinkClick r:id="rId4"/>
              </a:rPr>
              <a:t>miyyer/data/question_data.tar.gz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5"/>
              </a:rPr>
              <a:t>https://cs.umd.edu/~</a:t>
            </a:r>
            <a:r>
              <a:rPr lang="en-US" dirty="0" smtClean="0">
                <a:hlinkClick r:id="rId5"/>
              </a:rPr>
              <a:t>miyyer/qblearn/qanta.tar.gz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71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dirty="0"/>
              <a:t>(SQuAD): 100,000+ Questions for Machine Comprehension of Text</a:t>
            </a:r>
            <a:endParaRPr sz="3200" dirty="0"/>
          </a:p>
        </p:txBody>
      </p:sp>
      <p:sp>
        <p:nvSpPr>
          <p:cNvPr id="241" name="Google Shape;241;p34"/>
          <p:cNvSpPr txBox="1">
            <a:spLocks noGrp="1"/>
          </p:cNvSpPr>
          <p:nvPr>
            <p:ph idx="1"/>
          </p:nvPr>
        </p:nvSpPr>
        <p:spPr>
          <a:xfrm>
            <a:off x="235975" y="1483203"/>
            <a:ext cx="11602063" cy="36039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09585">
              <a:spcBef>
                <a:spcPts val="0"/>
              </a:spcBef>
              <a:buSzPts val="1800"/>
              <a:buChar char="●"/>
            </a:pPr>
            <a:r>
              <a:rPr lang="en" sz="3200" dirty="0"/>
              <a:t>Application</a:t>
            </a:r>
          </a:p>
          <a:p>
            <a:pPr marL="1142971" lvl="1" indent="-457189">
              <a:spcBef>
                <a:spcPts val="0"/>
              </a:spcBef>
              <a:buSzPts val="1800"/>
              <a:buChar char="●"/>
            </a:pPr>
            <a:r>
              <a:rPr lang="en" sz="2533" dirty="0"/>
              <a:t>Reading comprehension, specifically applied to question-answer pairs from Wikipedia articles (cultivated in this dataset).</a:t>
            </a:r>
            <a:endParaRPr sz="2533" dirty="0"/>
          </a:p>
          <a:p>
            <a:pPr marL="609585">
              <a:spcBef>
                <a:spcPts val="0"/>
              </a:spcBef>
              <a:buSzPts val="1800"/>
              <a:buChar char="●"/>
            </a:pPr>
            <a:r>
              <a:rPr lang="en" sz="3200" dirty="0"/>
              <a:t>Challenge</a:t>
            </a:r>
          </a:p>
          <a:p>
            <a:pPr marL="1142971" lvl="1" indent="-457189">
              <a:spcBef>
                <a:spcPts val="0"/>
              </a:spcBef>
              <a:buSzPts val="1800"/>
              <a:buChar char="●"/>
            </a:pPr>
            <a:r>
              <a:rPr lang="en" sz="2533" dirty="0"/>
              <a:t>Manually develop a large reading comprehension dataset of quality questions and answers, and derive a model for learning on that dataset.</a:t>
            </a:r>
            <a:endParaRPr sz="2533" dirty="0"/>
          </a:p>
          <a:p>
            <a:pPr marL="609585">
              <a:spcBef>
                <a:spcPts val="0"/>
              </a:spcBef>
              <a:buSzPts val="1800"/>
              <a:buChar char="●"/>
            </a:pPr>
            <a:r>
              <a:rPr lang="en" sz="3200" dirty="0"/>
              <a:t>Implementation</a:t>
            </a:r>
          </a:p>
          <a:p>
            <a:pPr marL="1142971" lvl="1" indent="-457189">
              <a:spcBef>
                <a:spcPts val="0"/>
              </a:spcBef>
              <a:buSzPts val="1800"/>
              <a:buChar char="●"/>
            </a:pPr>
            <a:r>
              <a:rPr lang="en" sz="2533" dirty="0"/>
              <a:t>This model uses both dependency and constituency trees, as well as a strong logistic regression model.</a:t>
            </a:r>
            <a:endParaRPr sz="2533" dirty="0"/>
          </a:p>
        </p:txBody>
      </p:sp>
      <p:sp>
        <p:nvSpPr>
          <p:cNvPr id="242" name="Google Shape;242;p34"/>
          <p:cNvSpPr txBox="1">
            <a:spLocks noGrp="1"/>
          </p:cNvSpPr>
          <p:nvPr>
            <p:ph type="body" idx="4294967295"/>
          </p:nvPr>
        </p:nvSpPr>
        <p:spPr>
          <a:xfrm>
            <a:off x="449005" y="6161687"/>
            <a:ext cx="11176000" cy="5947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sz="1467" dirty="0"/>
              <a:t>Rajpurkar, Pranav. Zhang, Jian. Lopyrev, Konstantin. Liang, Percy. “SQuAD: 100,000+ Questions for Machine Comprehension of Text.” </a:t>
            </a:r>
            <a:r>
              <a:rPr lang="en" sz="1467" i="1" dirty="0"/>
              <a:t>Stanford University, Computer Science Department</a:t>
            </a:r>
            <a:r>
              <a:rPr lang="en" sz="1467" dirty="0"/>
              <a:t>. 11 October 2016.</a:t>
            </a:r>
            <a:endParaRPr sz="1467" dirty="0"/>
          </a:p>
        </p:txBody>
      </p:sp>
    </p:spTree>
    <p:extLst>
      <p:ext uri="{BB962C8B-B14F-4D97-AF65-F5344CB8AC3E}">
        <p14:creationId xmlns:p14="http://schemas.microsoft.com/office/powerpoint/2010/main" val="392787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>
            <a:spLocks noGrp="1"/>
          </p:cNvSpPr>
          <p:nvPr>
            <p:ph idx="1"/>
          </p:nvPr>
        </p:nvSpPr>
        <p:spPr>
          <a:xfrm>
            <a:off x="609600" y="1509423"/>
            <a:ext cx="10972800" cy="36039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dirty="0"/>
              <a:t>Existing Datasets:</a:t>
            </a:r>
            <a:endParaRPr dirty="0"/>
          </a:p>
          <a:p>
            <a:pPr marL="609585">
              <a:spcBef>
                <a:spcPts val="2133"/>
              </a:spcBef>
              <a:buSzPts val="1800"/>
              <a:buChar char="●"/>
            </a:pPr>
            <a:r>
              <a:rPr lang="en" dirty="0"/>
              <a:t>Hirschman et al. (1999)</a:t>
            </a:r>
            <a:endParaRPr dirty="0"/>
          </a:p>
          <a:p>
            <a:pPr marL="1219170" lvl="1" indent="-423323">
              <a:spcBef>
                <a:spcPts val="0"/>
              </a:spcBef>
              <a:buSzPts val="1400"/>
              <a:buChar char="○"/>
            </a:pPr>
            <a:r>
              <a:rPr lang="en" dirty="0"/>
              <a:t>Later improved: Riloff and Thelen (2000); Ng et al. (2000)</a:t>
            </a:r>
            <a:endParaRPr dirty="0"/>
          </a:p>
          <a:p>
            <a:pPr marL="609585">
              <a:spcBef>
                <a:spcPts val="0"/>
              </a:spcBef>
              <a:buSzPts val="1800"/>
              <a:buChar char="●"/>
            </a:pPr>
            <a:r>
              <a:rPr lang="en" dirty="0"/>
              <a:t>Richardson et al. (2013): </a:t>
            </a:r>
            <a:r>
              <a:rPr lang="en" i="1" dirty="0"/>
              <a:t>MCTest</a:t>
            </a:r>
            <a:endParaRPr dirty="0"/>
          </a:p>
          <a:p>
            <a:pPr marL="1219170" lvl="1" indent="-423323">
              <a:spcBef>
                <a:spcPts val="0"/>
              </a:spcBef>
              <a:buSzPts val="1400"/>
              <a:buChar char="○"/>
            </a:pPr>
            <a:r>
              <a:rPr lang="en" dirty="0"/>
              <a:t>Later improved: Narasimhan and Barzilay (2015); Sachan et al. (2015); Wang et al. (2015)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dirty="0"/>
              <a:t>Both data sets are too small to extend to more “expressive” QA modeling systems.</a:t>
            </a:r>
            <a:endParaRPr dirty="0"/>
          </a:p>
        </p:txBody>
      </p:sp>
      <p:sp>
        <p:nvSpPr>
          <p:cNvPr id="250" name="Google Shape;250;p35"/>
          <p:cNvSpPr txBox="1">
            <a:spLocks noGrp="1"/>
          </p:cNvSpPr>
          <p:nvPr>
            <p:ph type="body" idx="4294967295"/>
          </p:nvPr>
        </p:nvSpPr>
        <p:spPr>
          <a:xfrm>
            <a:off x="0" y="6161618"/>
            <a:ext cx="11176000" cy="5947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sz="1467"/>
              <a:t>Rajpurkar, Pranav. Zhang, Jian. Lopyrev, Konstantin. Liang, Percy. “SQuAD: 100,000+ Questions for Machine Comprehension of Text.” </a:t>
            </a:r>
            <a:r>
              <a:rPr lang="en" sz="1467" i="1"/>
              <a:t>Stanford University, Computer Science Department</a:t>
            </a:r>
            <a:r>
              <a:rPr lang="en" sz="1467"/>
              <a:t>. 11 October 2016.</a:t>
            </a:r>
            <a:endParaRPr sz="1467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361734"/>
            <a:ext cx="11243733" cy="935791"/>
          </a:xfrm>
        </p:spPr>
        <p:txBody>
          <a:bodyPr/>
          <a:lstStyle/>
          <a:p>
            <a:r>
              <a:rPr lang="en" sz="3200" dirty="0"/>
              <a:t>(SQuAD): 100,000+ Questions for Machine Comprehension of Text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6681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sz="1467">
                <a:solidFill>
                  <a:schemeClr val="lt2"/>
                </a:solidFill>
              </a:rPr>
              <a:t>Rajpurkar, Pranav. Zhang, Jian. Lopyrev, Konstantin. Liang, Percy. “SQuAD: 100,000+ Questions for Machine Comprehension of Text.” </a:t>
            </a:r>
            <a:r>
              <a:rPr lang="en" sz="1467" i="1">
                <a:solidFill>
                  <a:schemeClr val="lt2"/>
                </a:solidFill>
              </a:rPr>
              <a:t>Stanford University, Computer Science Department</a:t>
            </a:r>
            <a:r>
              <a:rPr lang="en" sz="1467">
                <a:solidFill>
                  <a:schemeClr val="lt2"/>
                </a:solidFill>
              </a:rPr>
              <a:t>. 11 October 2016.</a:t>
            </a:r>
            <a:endParaRPr sz="1467">
              <a:solidFill>
                <a:schemeClr val="lt2"/>
              </a:solidFill>
            </a:endParaRPr>
          </a:p>
        </p:txBody>
      </p:sp>
      <p:pic>
        <p:nvPicPr>
          <p:cNvPr id="257" name="Google Shape;2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433" y="1442467"/>
            <a:ext cx="5817135" cy="53435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219289"/>
            <a:ext cx="11243733" cy="935791"/>
          </a:xfrm>
        </p:spPr>
        <p:txBody>
          <a:bodyPr/>
          <a:lstStyle/>
          <a:p>
            <a:r>
              <a:rPr lang="en" sz="3200" dirty="0"/>
              <a:t>(SQuAD): 100,000+ Questions for Machine Comprehension of Text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1492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/>
              <a:t>MCTest</a:t>
            </a:r>
            <a:r>
              <a:rPr lang="en-US" sz="4800" dirty="0"/>
              <a:t> comprehension </a:t>
            </a:r>
            <a:r>
              <a:rPr lang="en-US" sz="4800" dirty="0" smtClean="0"/>
              <a:t>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47437" y="6054811"/>
            <a:ext cx="280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(Richardson et al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1362" y="1598141"/>
            <a:ext cx="110469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James the Turtle was always getting in trouble. Sometimes he'd reach </a:t>
            </a:r>
            <a:r>
              <a:rPr lang="en-US" dirty="0" smtClean="0">
                <a:solidFill>
                  <a:srgbClr val="0000FF"/>
                </a:solidFill>
              </a:rPr>
              <a:t>into the </a:t>
            </a:r>
            <a:r>
              <a:rPr lang="en-US" dirty="0">
                <a:solidFill>
                  <a:srgbClr val="0000FF"/>
                </a:solidFill>
              </a:rPr>
              <a:t>freezer and empty out all the food. Other times he'd sled on the </a:t>
            </a:r>
            <a:r>
              <a:rPr lang="en-US" dirty="0" smtClean="0">
                <a:solidFill>
                  <a:srgbClr val="0000FF"/>
                </a:solidFill>
              </a:rPr>
              <a:t>deck and </a:t>
            </a:r>
            <a:r>
              <a:rPr lang="en-US" dirty="0">
                <a:solidFill>
                  <a:srgbClr val="0000FF"/>
                </a:solidFill>
              </a:rPr>
              <a:t>get a splinter. His aunt Jane tried as hard as she could to keep him </a:t>
            </a:r>
            <a:r>
              <a:rPr lang="en-US" dirty="0" smtClean="0">
                <a:solidFill>
                  <a:srgbClr val="0000FF"/>
                </a:solidFill>
              </a:rPr>
              <a:t>out of </a:t>
            </a:r>
            <a:r>
              <a:rPr lang="en-US" dirty="0">
                <a:solidFill>
                  <a:srgbClr val="0000FF"/>
                </a:solidFill>
              </a:rPr>
              <a:t>trouble, but he was sneaky and got into lots of trouble behind her </a:t>
            </a:r>
            <a:r>
              <a:rPr lang="en-US" dirty="0" smtClean="0">
                <a:solidFill>
                  <a:srgbClr val="0000FF"/>
                </a:solidFill>
              </a:rPr>
              <a:t>back.</a:t>
            </a:r>
          </a:p>
          <a:p>
            <a:r>
              <a:rPr lang="en-US" dirty="0">
                <a:solidFill>
                  <a:srgbClr val="0000FF"/>
                </a:solidFill>
              </a:rPr>
              <a:t>One day, James thought he would go into town and see what kind of </a:t>
            </a:r>
            <a:r>
              <a:rPr lang="en-US" dirty="0" smtClean="0">
                <a:solidFill>
                  <a:srgbClr val="0000FF"/>
                </a:solidFill>
              </a:rPr>
              <a:t>trouble he </a:t>
            </a:r>
            <a:r>
              <a:rPr lang="en-US" dirty="0">
                <a:solidFill>
                  <a:srgbClr val="0000FF"/>
                </a:solidFill>
              </a:rPr>
              <a:t>could get into. He went to the grocery store and pulled all the pudding </a:t>
            </a:r>
            <a:r>
              <a:rPr lang="en-US" dirty="0" smtClean="0">
                <a:solidFill>
                  <a:srgbClr val="0000FF"/>
                </a:solidFill>
              </a:rPr>
              <a:t>off the </a:t>
            </a:r>
            <a:r>
              <a:rPr lang="en-US" dirty="0">
                <a:solidFill>
                  <a:srgbClr val="0000FF"/>
                </a:solidFill>
              </a:rPr>
              <a:t>shelves and ate two jars. Then he walked to the fast food restaurant </a:t>
            </a:r>
            <a:r>
              <a:rPr lang="en-US" dirty="0" smtClean="0">
                <a:solidFill>
                  <a:srgbClr val="0000FF"/>
                </a:solidFill>
              </a:rPr>
              <a:t>and ordered </a:t>
            </a:r>
            <a:r>
              <a:rPr lang="en-US" dirty="0">
                <a:solidFill>
                  <a:srgbClr val="0000FF"/>
                </a:solidFill>
              </a:rPr>
              <a:t>15 bags of fries. He didn't pay, and instead headed home. </a:t>
            </a:r>
          </a:p>
          <a:p>
            <a:r>
              <a:rPr lang="en-US" dirty="0">
                <a:solidFill>
                  <a:srgbClr val="0000FF"/>
                </a:solidFill>
              </a:rPr>
              <a:t>His aunt was waiting for him in his room. She told James that she </a:t>
            </a:r>
            <a:r>
              <a:rPr lang="en-US" dirty="0" smtClean="0">
                <a:solidFill>
                  <a:srgbClr val="0000FF"/>
                </a:solidFill>
              </a:rPr>
              <a:t>loved him</a:t>
            </a:r>
            <a:r>
              <a:rPr lang="en-US" dirty="0">
                <a:solidFill>
                  <a:srgbClr val="0000FF"/>
                </a:solidFill>
              </a:rPr>
              <a:t>, but he would have to start acting like a well-behaved turtle. </a:t>
            </a:r>
            <a:r>
              <a:rPr lang="en-US" dirty="0" smtClean="0">
                <a:solidFill>
                  <a:srgbClr val="0000FF"/>
                </a:solidFill>
              </a:rPr>
              <a:t>After </a:t>
            </a:r>
            <a:r>
              <a:rPr lang="en-US" dirty="0">
                <a:solidFill>
                  <a:srgbClr val="0000FF"/>
                </a:solidFill>
              </a:rPr>
              <a:t>about a month, and after getting into lots of trouble, James </a:t>
            </a:r>
            <a:r>
              <a:rPr lang="en-US" dirty="0" smtClean="0">
                <a:solidFill>
                  <a:srgbClr val="0000FF"/>
                </a:solidFill>
              </a:rPr>
              <a:t>finally made </a:t>
            </a:r>
            <a:r>
              <a:rPr lang="en-US" dirty="0">
                <a:solidFill>
                  <a:srgbClr val="0000FF"/>
                </a:solidFill>
              </a:rPr>
              <a:t>up his mind to be a better turtle.</a:t>
            </a:r>
          </a:p>
          <a:p>
            <a:endParaRPr lang="en-US" dirty="0" smtClean="0"/>
          </a:p>
          <a:p>
            <a:r>
              <a:rPr lang="en-US" dirty="0"/>
              <a:t>Q: What did James pull off of the shelves in the grocery store?</a:t>
            </a:r>
          </a:p>
          <a:p>
            <a:r>
              <a:rPr lang="en-US" dirty="0"/>
              <a:t>A) pudding B) fries C) food D) splinters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74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dirty="0"/>
              <a:t>(SQuAD): 100,000+ Questions for Machine Comprehension of Text</a:t>
            </a:r>
            <a:endParaRPr sz="3200" dirty="0"/>
          </a:p>
        </p:txBody>
      </p:sp>
      <p:sp>
        <p:nvSpPr>
          <p:cNvPr id="265" name="Google Shape;265;p37"/>
          <p:cNvSpPr txBox="1">
            <a:spLocks noGrp="1"/>
          </p:cNvSpPr>
          <p:nvPr>
            <p:ph idx="1"/>
          </p:nvPr>
        </p:nvSpPr>
        <p:spPr>
          <a:xfrm>
            <a:off x="609600" y="1793925"/>
            <a:ext cx="10972800" cy="36039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2667" dirty="0"/>
              <a:t>How questions were formulated:</a:t>
            </a:r>
            <a:endParaRPr sz="2667" dirty="0"/>
          </a:p>
          <a:p>
            <a:pPr marL="609585">
              <a:spcBef>
                <a:spcPts val="2133"/>
              </a:spcBef>
              <a:buSzPts val="1800"/>
              <a:buChar char="●"/>
            </a:pPr>
            <a:r>
              <a:rPr lang="en" sz="2667" dirty="0"/>
              <a:t>Randomly selected 536 of the 10,000 most visited Wikipedia pages. </a:t>
            </a:r>
            <a:endParaRPr sz="2667" dirty="0"/>
          </a:p>
          <a:p>
            <a:pPr marL="1219170" lvl="1" indent="-423323">
              <a:spcBef>
                <a:spcPts val="0"/>
              </a:spcBef>
              <a:buSzPts val="1400"/>
              <a:buChar char="○"/>
            </a:pPr>
            <a:r>
              <a:rPr lang="en" sz="2400" dirty="0"/>
              <a:t>Passages of sufficient length were divided into: training set, development set, or test set.</a:t>
            </a:r>
            <a:endParaRPr sz="2400" dirty="0"/>
          </a:p>
          <a:p>
            <a:pPr marL="609585">
              <a:spcBef>
                <a:spcPts val="0"/>
              </a:spcBef>
              <a:buSzPts val="1800"/>
              <a:buChar char="●"/>
            </a:pPr>
            <a:r>
              <a:rPr lang="en" sz="2667" dirty="0"/>
              <a:t>Crowdworkers generated questions that could be answered with a span of text from the passage.</a:t>
            </a:r>
            <a:endParaRPr sz="2667" dirty="0"/>
          </a:p>
          <a:p>
            <a:pPr marL="609585">
              <a:spcBef>
                <a:spcPts val="0"/>
              </a:spcBef>
              <a:buSzPts val="1800"/>
              <a:buChar char="●"/>
            </a:pPr>
            <a:r>
              <a:rPr lang="en" sz="2667" dirty="0"/>
              <a:t>Other crowdworkers were then used to select alternate answer choices (spans from the text)</a:t>
            </a:r>
            <a:endParaRPr sz="2667" dirty="0"/>
          </a:p>
        </p:txBody>
      </p:sp>
      <p:sp>
        <p:nvSpPr>
          <p:cNvPr id="266" name="Google Shape;266;p37"/>
          <p:cNvSpPr txBox="1">
            <a:spLocks noGrp="1"/>
          </p:cNvSpPr>
          <p:nvPr>
            <p:ph type="body" idx="4294967295"/>
          </p:nvPr>
        </p:nvSpPr>
        <p:spPr>
          <a:xfrm>
            <a:off x="0" y="6161618"/>
            <a:ext cx="11176000" cy="5947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sz="1467"/>
              <a:t>Rajpurkar, Pranav. Zhang, Jian. Lopyrev, Konstantin. Liang, Percy. “SQuAD: 100,000+ Questions for Machine Comprehension of Text.” </a:t>
            </a:r>
            <a:r>
              <a:rPr lang="en" sz="1467" i="1"/>
              <a:t>Stanford University, Computer Science Department</a:t>
            </a:r>
            <a:r>
              <a:rPr lang="en" sz="1467"/>
              <a:t>. 11 October 2016.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348482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dirty="0"/>
              <a:t>(SQuAD): 100,000+ Questions for Machine Comprehension of Text</a:t>
            </a:r>
            <a:endParaRPr sz="3200" dirty="0"/>
          </a:p>
        </p:txBody>
      </p:sp>
      <p:sp>
        <p:nvSpPr>
          <p:cNvPr id="273" name="Google Shape;27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sz="1467" dirty="0">
                <a:solidFill>
                  <a:schemeClr val="lt2"/>
                </a:solidFill>
              </a:rPr>
              <a:t>Rajpurkar, Pranav. Zhang, Jian. Lopyrev, Konstantin. Liang, Percy. “SQuAD: 100,000+ Questions for Machine Comprehension of Text.” </a:t>
            </a:r>
            <a:r>
              <a:rPr lang="en" sz="1467" i="1" dirty="0">
                <a:solidFill>
                  <a:schemeClr val="lt2"/>
                </a:solidFill>
              </a:rPr>
              <a:t>Stanford University, Computer Science Department</a:t>
            </a:r>
            <a:r>
              <a:rPr lang="en" sz="1467" dirty="0">
                <a:solidFill>
                  <a:schemeClr val="lt2"/>
                </a:solidFill>
              </a:rPr>
              <a:t>. 11 October 2016.</a:t>
            </a:r>
            <a:endParaRPr sz="1467" dirty="0">
              <a:solidFill>
                <a:schemeClr val="lt2"/>
              </a:solidFill>
            </a:endParaRPr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217" y="1626001"/>
            <a:ext cx="7122632" cy="4897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799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dirty="0"/>
              <a:t>(SQuAD): 100,000+ Questions for Machine Comprehension of Text</a:t>
            </a:r>
            <a:endParaRPr sz="2400" dirty="0"/>
          </a:p>
        </p:txBody>
      </p:sp>
      <p:sp>
        <p:nvSpPr>
          <p:cNvPr id="281" name="Google Shape;281;p39"/>
          <p:cNvSpPr txBox="1">
            <a:spLocks noGrp="1"/>
          </p:cNvSpPr>
          <p:nvPr>
            <p:ph idx="1"/>
          </p:nvPr>
        </p:nvSpPr>
        <p:spPr>
          <a:xfrm>
            <a:off x="692857" y="1780815"/>
            <a:ext cx="10972800" cy="36039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dirty="0"/>
              <a:t>Measurement of syntactic divergence:</a:t>
            </a:r>
            <a:endParaRPr dirty="0"/>
          </a:p>
        </p:txBody>
      </p:sp>
      <p:sp>
        <p:nvSpPr>
          <p:cNvPr id="282" name="Google Shape;282;p39"/>
          <p:cNvSpPr txBox="1">
            <a:spLocks noGrp="1"/>
          </p:cNvSpPr>
          <p:nvPr>
            <p:ph type="body" idx="4294967295"/>
          </p:nvPr>
        </p:nvSpPr>
        <p:spPr>
          <a:xfrm>
            <a:off x="0" y="6161618"/>
            <a:ext cx="11176000" cy="5947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sz="1467"/>
              <a:t>Rajpurkar, Pranav. Zhang, Jian. Lopyrev, Konstantin. Liang, Percy. “SQuAD: 100,000+ Questions for Machine Comprehension of Text.” </a:t>
            </a:r>
            <a:r>
              <a:rPr lang="en" sz="1467" i="1"/>
              <a:t>Stanford University, Computer Science Department</a:t>
            </a:r>
            <a:r>
              <a:rPr lang="en" sz="1467"/>
              <a:t>. 11 October 2016.</a:t>
            </a:r>
            <a:endParaRPr sz="1467"/>
          </a:p>
        </p:txBody>
      </p:sp>
      <p:pic>
        <p:nvPicPr>
          <p:cNvPr id="283" name="Google Shape;2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656" y="2750178"/>
            <a:ext cx="4762344" cy="29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258" y="2835310"/>
            <a:ext cx="5127484" cy="2937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895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3200" dirty="0"/>
              <a:t>(SQuAD): 100,000+ Questions for Machine Comprehension of Text</a:t>
            </a:r>
            <a:endParaRPr sz="2400" dirty="0"/>
          </a:p>
        </p:txBody>
      </p:sp>
      <p:sp>
        <p:nvSpPr>
          <p:cNvPr id="291" name="Google Shape;291;p40"/>
          <p:cNvSpPr txBox="1">
            <a:spLocks noGrp="1"/>
          </p:cNvSpPr>
          <p:nvPr>
            <p:ph idx="1"/>
          </p:nvPr>
        </p:nvSpPr>
        <p:spPr>
          <a:xfrm>
            <a:off x="246898" y="1778715"/>
            <a:ext cx="11709127" cy="36039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3200" dirty="0"/>
              <a:t>Method:</a:t>
            </a:r>
            <a:endParaRPr sz="3200" dirty="0"/>
          </a:p>
          <a:p>
            <a:pPr marL="609585">
              <a:spcBef>
                <a:spcPts val="2133"/>
              </a:spcBef>
              <a:buSzPts val="1800"/>
              <a:buChar char="●"/>
            </a:pPr>
            <a:r>
              <a:rPr lang="en" sz="3200" dirty="0"/>
              <a:t>Develop a set of candidate sentence spans using Stanford CoreNLP.</a:t>
            </a:r>
            <a:endParaRPr sz="3200" dirty="0"/>
          </a:p>
          <a:p>
            <a:pPr marL="609585">
              <a:spcBef>
                <a:spcPts val="0"/>
              </a:spcBef>
              <a:buSzPts val="1800"/>
              <a:buChar char="●"/>
            </a:pPr>
            <a:r>
              <a:rPr lang="en" sz="3200" dirty="0"/>
              <a:t>Apply sliding window approach (Richardson et al.) to get best candidates.</a:t>
            </a:r>
            <a:endParaRPr sz="3200" dirty="0"/>
          </a:p>
          <a:p>
            <a:pPr marL="609585">
              <a:spcBef>
                <a:spcPts val="0"/>
              </a:spcBef>
              <a:buSzPts val="1800"/>
              <a:buChar char="●"/>
            </a:pPr>
            <a:r>
              <a:rPr lang="en" sz="3200" dirty="0"/>
              <a:t>Apply logistic regression model.</a:t>
            </a:r>
            <a:endParaRPr sz="3200" dirty="0"/>
          </a:p>
          <a:p>
            <a:pPr marL="609585">
              <a:spcBef>
                <a:spcPts val="0"/>
              </a:spcBef>
              <a:buSzPts val="1800"/>
              <a:buChar char="●"/>
            </a:pPr>
            <a:r>
              <a:rPr lang="en" sz="3200" dirty="0"/>
              <a:t>Evaluate performance.</a:t>
            </a:r>
            <a:endParaRPr sz="3200" dirty="0"/>
          </a:p>
        </p:txBody>
      </p:sp>
      <p:sp>
        <p:nvSpPr>
          <p:cNvPr id="292" name="Google Shape;292;p40"/>
          <p:cNvSpPr txBox="1">
            <a:spLocks noGrp="1"/>
          </p:cNvSpPr>
          <p:nvPr>
            <p:ph type="body" idx="4294967295"/>
          </p:nvPr>
        </p:nvSpPr>
        <p:spPr>
          <a:xfrm>
            <a:off x="0" y="6161618"/>
            <a:ext cx="11176000" cy="5947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sz="1467"/>
              <a:t>Rajpurkar, Pranav. Zhang, Jian. Lopyrev, Konstantin. Liang, Percy. “SQuAD: 100,000+ Questions for Machine Comprehension of Text.” </a:t>
            </a:r>
            <a:r>
              <a:rPr lang="en" sz="1467" i="1"/>
              <a:t>Stanford University, Computer Science Department</a:t>
            </a:r>
            <a:r>
              <a:rPr lang="en" sz="1467"/>
              <a:t>. 11 October 2016.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216338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dirty="0"/>
              <a:t>(SQuAD): 100,000+ Questions for Machine Comprehension of Text</a:t>
            </a:r>
            <a:endParaRPr sz="2400" dirty="0"/>
          </a:p>
        </p:txBody>
      </p:sp>
      <p:sp>
        <p:nvSpPr>
          <p:cNvPr id="299" name="Google Shape;299;p41"/>
          <p:cNvSpPr txBox="1">
            <a:spLocks noGrp="1"/>
          </p:cNvSpPr>
          <p:nvPr>
            <p:ph idx="1"/>
          </p:nvPr>
        </p:nvSpPr>
        <p:spPr>
          <a:xfrm>
            <a:off x="144208" y="1642519"/>
            <a:ext cx="6266425" cy="36039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1600" dirty="0"/>
              <a:t>Logistic regression model:</a:t>
            </a:r>
            <a:endParaRPr sz="1600" dirty="0"/>
          </a:p>
          <a:p>
            <a:pPr marL="609585" indent="-423323">
              <a:lnSpc>
                <a:spcPct val="115000"/>
              </a:lnSpc>
              <a:spcBef>
                <a:spcPts val="2133"/>
              </a:spcBef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 sz="2400" dirty="0"/>
              <a:t>Candidate answers were evaluated based on certain features.</a:t>
            </a:r>
            <a:endParaRPr sz="2400" dirty="0"/>
          </a:p>
          <a:p>
            <a:pPr marL="609585" indent="-423323">
              <a:lnSpc>
                <a:spcPct val="115000"/>
              </a:lnSpc>
              <a:spcBef>
                <a:spcPts val="0"/>
              </a:spcBef>
              <a:buSzPts val="1400"/>
              <a:buChar char="●"/>
            </a:pPr>
            <a:r>
              <a:rPr lang="en" sz="2400" dirty="0"/>
              <a:t>The model was then trained on the answer choices using AdaGrad (gradient-based optimization algorithm).</a:t>
            </a:r>
            <a:endParaRPr sz="2400" dirty="0"/>
          </a:p>
          <a:p>
            <a:pPr marL="609585" indent="-423323">
              <a:lnSpc>
                <a:spcPct val="115000"/>
              </a:lnSpc>
              <a:spcBef>
                <a:spcPts val="0"/>
              </a:spcBef>
              <a:buSzPts val="1400"/>
              <a:buChar char="●"/>
            </a:pPr>
            <a:r>
              <a:rPr lang="en" sz="2400" dirty="0"/>
              <a:t>L</a:t>
            </a:r>
            <a:r>
              <a:rPr lang="en" sz="2400" baseline="-25000" dirty="0"/>
              <a:t>2</a:t>
            </a:r>
            <a:r>
              <a:rPr lang="en" sz="2400" dirty="0"/>
              <a:t> regularization is used in training the model.</a:t>
            </a:r>
            <a:endParaRPr sz="2400" dirty="0"/>
          </a:p>
        </p:txBody>
      </p:sp>
      <p:sp>
        <p:nvSpPr>
          <p:cNvPr id="300" name="Google Shape;300;p41"/>
          <p:cNvSpPr txBox="1">
            <a:spLocks noGrp="1"/>
          </p:cNvSpPr>
          <p:nvPr>
            <p:ph type="body" idx="4294967295"/>
          </p:nvPr>
        </p:nvSpPr>
        <p:spPr>
          <a:xfrm>
            <a:off x="0" y="6161618"/>
            <a:ext cx="11176000" cy="5947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sz="1467"/>
              <a:t>Rajpurkar, Pranav. Zhang, Jian. Lopyrev, Konstantin. Liang, Percy. “SQuAD: 100,000+ Questions for Machine Comprehension of Text.” </a:t>
            </a:r>
            <a:r>
              <a:rPr lang="en" sz="1467" i="1"/>
              <a:t>Stanford University, Computer Science Department</a:t>
            </a:r>
            <a:r>
              <a:rPr lang="en" sz="1467"/>
              <a:t>. 11 October 2016.</a:t>
            </a:r>
            <a:endParaRPr sz="1467"/>
          </a:p>
        </p:txBody>
      </p:sp>
      <p:sp>
        <p:nvSpPr>
          <p:cNvPr id="301" name="Google Shape;301;p41"/>
          <p:cNvSpPr txBox="1">
            <a:spLocks noGrp="1"/>
          </p:cNvSpPr>
          <p:nvPr>
            <p:ph type="body" idx="4294967295"/>
          </p:nvPr>
        </p:nvSpPr>
        <p:spPr>
          <a:xfrm>
            <a:off x="6491816" y="1645183"/>
            <a:ext cx="5334000" cy="36131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1600" dirty="0"/>
              <a:t>Features:</a:t>
            </a:r>
            <a:endParaRPr sz="1600" dirty="0"/>
          </a:p>
          <a:p>
            <a:pPr marL="609585" indent="-423323">
              <a:spcBef>
                <a:spcPts val="2133"/>
              </a:spcBef>
              <a:buSzPts val="1400"/>
              <a:buChar char="●"/>
            </a:pPr>
            <a:r>
              <a:rPr lang="en" sz="2400" dirty="0"/>
              <a:t>Matching Word/Bigram Frequencies</a:t>
            </a:r>
            <a:endParaRPr sz="2400" dirty="0"/>
          </a:p>
          <a:p>
            <a:pPr marL="609585" indent="-423323">
              <a:spcBef>
                <a:spcPts val="0"/>
              </a:spcBef>
              <a:buSzPts val="1400"/>
              <a:buChar char="●"/>
            </a:pPr>
            <a:r>
              <a:rPr lang="en" sz="2400" dirty="0"/>
              <a:t>Root Match</a:t>
            </a:r>
            <a:endParaRPr sz="2400" dirty="0"/>
          </a:p>
          <a:p>
            <a:pPr marL="609585" indent="-423323">
              <a:spcBef>
                <a:spcPts val="0"/>
              </a:spcBef>
              <a:buSzPts val="1400"/>
              <a:buChar char="●"/>
            </a:pPr>
            <a:r>
              <a:rPr lang="en" sz="2400" dirty="0"/>
              <a:t>Lengths</a:t>
            </a:r>
            <a:endParaRPr sz="2400" dirty="0"/>
          </a:p>
          <a:p>
            <a:pPr marL="609585" indent="-423323">
              <a:spcBef>
                <a:spcPts val="0"/>
              </a:spcBef>
              <a:buSzPts val="1400"/>
              <a:buChar char="●"/>
            </a:pPr>
            <a:r>
              <a:rPr lang="en" sz="2400" dirty="0"/>
              <a:t>Span Word Frequencies</a:t>
            </a:r>
            <a:endParaRPr sz="2400" dirty="0"/>
          </a:p>
          <a:p>
            <a:pPr marL="609585" indent="-423323">
              <a:spcBef>
                <a:spcPts val="0"/>
              </a:spcBef>
              <a:buSzPts val="1400"/>
              <a:buChar char="●"/>
            </a:pPr>
            <a:r>
              <a:rPr lang="en" sz="2400" dirty="0"/>
              <a:t>Constituent Label</a:t>
            </a:r>
            <a:endParaRPr sz="2400" dirty="0"/>
          </a:p>
          <a:p>
            <a:pPr marL="609585" indent="-423323">
              <a:spcBef>
                <a:spcPts val="0"/>
              </a:spcBef>
              <a:buSzPts val="1400"/>
              <a:buChar char="●"/>
            </a:pPr>
            <a:r>
              <a:rPr lang="en" sz="2400" dirty="0"/>
              <a:t>Span POS Tags</a:t>
            </a:r>
            <a:endParaRPr sz="2400" dirty="0"/>
          </a:p>
          <a:p>
            <a:pPr marL="609585" indent="-423323">
              <a:spcBef>
                <a:spcPts val="0"/>
              </a:spcBef>
              <a:buSzPts val="1400"/>
              <a:buChar char="●"/>
            </a:pPr>
            <a:r>
              <a:rPr lang="en" sz="2400" dirty="0"/>
              <a:t>Lexicalized</a:t>
            </a:r>
            <a:endParaRPr sz="2400" dirty="0"/>
          </a:p>
          <a:p>
            <a:pPr marL="609585" indent="-423323">
              <a:spcBef>
                <a:spcPts val="0"/>
              </a:spcBef>
              <a:buSzPts val="1400"/>
              <a:buChar char="●"/>
            </a:pPr>
            <a:r>
              <a:rPr lang="en" sz="2400" dirty="0"/>
              <a:t>Dependency Tree Paths</a:t>
            </a:r>
            <a:endParaRPr sz="24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0325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dirty="0"/>
              <a:t>(SQuAD): 100,000+ Questions for Machine Comprehension of Text</a:t>
            </a:r>
            <a:endParaRPr sz="2400" dirty="0"/>
          </a:p>
        </p:txBody>
      </p:sp>
      <p:sp>
        <p:nvSpPr>
          <p:cNvPr id="308" name="Google Shape;308;p42"/>
          <p:cNvSpPr txBox="1">
            <a:spLocks noGrp="1"/>
          </p:cNvSpPr>
          <p:nvPr>
            <p:ph idx="1"/>
          </p:nvPr>
        </p:nvSpPr>
        <p:spPr>
          <a:xfrm>
            <a:off x="203200" y="1895617"/>
            <a:ext cx="11713497" cy="384726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2667" dirty="0"/>
              <a:t>Experiments and results:</a:t>
            </a:r>
            <a:endParaRPr sz="2667" dirty="0"/>
          </a:p>
          <a:p>
            <a:pPr marL="609585">
              <a:spcBef>
                <a:spcPts val="2133"/>
              </a:spcBef>
              <a:buSzPts val="1800"/>
              <a:buChar char="●"/>
            </a:pPr>
            <a:r>
              <a:rPr lang="en" sz="2667" dirty="0"/>
              <a:t>Used </a:t>
            </a:r>
            <a:r>
              <a:rPr lang="en" sz="2667" i="1" dirty="0"/>
              <a:t>exact match</a:t>
            </a:r>
            <a:r>
              <a:rPr lang="en" sz="2667" dirty="0"/>
              <a:t> and </a:t>
            </a:r>
            <a:r>
              <a:rPr lang="en" sz="2667" i="1" dirty="0"/>
              <a:t>F1 score</a:t>
            </a:r>
            <a:r>
              <a:rPr lang="en" sz="2667" dirty="0"/>
              <a:t> to evaluate accuracy.</a:t>
            </a:r>
            <a:endParaRPr sz="2667" dirty="0"/>
          </a:p>
          <a:p>
            <a:pPr marL="609585">
              <a:spcBef>
                <a:spcPts val="0"/>
              </a:spcBef>
              <a:buSzPts val="1800"/>
              <a:buChar char="●"/>
            </a:pPr>
            <a:r>
              <a:rPr lang="en" sz="2667" dirty="0"/>
              <a:t>The results of the logistic regression model were compared with both baseline performance and human performance.</a:t>
            </a:r>
            <a:endParaRPr sz="2667" dirty="0"/>
          </a:p>
          <a:p>
            <a:pPr marL="609585">
              <a:spcBef>
                <a:spcPts val="0"/>
              </a:spcBef>
              <a:buSzPts val="1800"/>
              <a:buChar char="●"/>
            </a:pPr>
            <a:r>
              <a:rPr lang="en" sz="2667" dirty="0"/>
              <a:t>A procedure called “feature ablations” was used to determine on which features the model performed the highest.</a:t>
            </a:r>
            <a:endParaRPr sz="2667" dirty="0"/>
          </a:p>
          <a:p>
            <a:pPr marL="609585">
              <a:spcBef>
                <a:spcPts val="0"/>
              </a:spcBef>
              <a:buSzPts val="1800"/>
              <a:buChar char="●"/>
            </a:pPr>
            <a:r>
              <a:rPr lang="en" sz="2667" dirty="0"/>
              <a:t>The authors also analyzed performance based on answer type.</a:t>
            </a:r>
            <a:endParaRPr sz="2667" dirty="0"/>
          </a:p>
        </p:txBody>
      </p:sp>
      <p:sp>
        <p:nvSpPr>
          <p:cNvPr id="309" name="Google Shape;309;p42"/>
          <p:cNvSpPr txBox="1">
            <a:spLocks noGrp="1"/>
          </p:cNvSpPr>
          <p:nvPr>
            <p:ph type="body" idx="4294967295"/>
          </p:nvPr>
        </p:nvSpPr>
        <p:spPr>
          <a:xfrm>
            <a:off x="0" y="6161618"/>
            <a:ext cx="11176000" cy="5947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sz="1467"/>
              <a:t>Rajpurkar, Pranav. Zhang, Jian. Lopyrev, Konstantin. Liang, Percy. “SQuAD: 100,000+ Questions for Machine Comprehension of Text.” </a:t>
            </a:r>
            <a:r>
              <a:rPr lang="en" sz="1467" i="1"/>
              <a:t>Stanford University, Computer Science Department</a:t>
            </a:r>
            <a:r>
              <a:rPr lang="en" sz="1467"/>
              <a:t>. 11 October 2016.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117329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dirty="0"/>
              <a:t>(SQuAD): 100,000+ Questions for Machine Comprehension of Text</a:t>
            </a:r>
            <a:endParaRPr sz="2400" dirty="0"/>
          </a:p>
        </p:txBody>
      </p:sp>
      <p:sp>
        <p:nvSpPr>
          <p:cNvPr id="318" name="Google Shape;318;p43"/>
          <p:cNvSpPr txBox="1">
            <a:spLocks noGrp="1"/>
          </p:cNvSpPr>
          <p:nvPr>
            <p:ph idx="1"/>
          </p:nvPr>
        </p:nvSpPr>
        <p:spPr>
          <a:xfrm>
            <a:off x="750655" y="5766157"/>
            <a:ext cx="10972800" cy="86734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sz="1467"/>
              <a:t>Rajpurkar, Pranav. Zhang, Jian. Lopyrev, Konstantin. Liang, Percy. “SQuAD: 100,000+ Questions for Machine Comprehension of Text.” </a:t>
            </a:r>
            <a:r>
              <a:rPr lang="en" sz="1467" i="1"/>
              <a:t>Stanford University, Computer Science Department</a:t>
            </a:r>
            <a:r>
              <a:rPr lang="en" sz="1467"/>
              <a:t>. 11 October 2016.</a:t>
            </a:r>
            <a:endParaRPr sz="1467"/>
          </a:p>
        </p:txBody>
      </p:sp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68" y="1737063"/>
            <a:ext cx="5956459" cy="349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7280" y="1561469"/>
            <a:ext cx="4910201" cy="40422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548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dirty="0"/>
              <a:t>(SQuAD): 100,000+ Questions for Machine Comprehension of Text</a:t>
            </a:r>
            <a:endParaRPr sz="2400" dirty="0"/>
          </a:p>
        </p:txBody>
      </p:sp>
      <p:sp>
        <p:nvSpPr>
          <p:cNvPr id="327" name="Google Shape;327;p44"/>
          <p:cNvSpPr txBox="1">
            <a:spLocks noGrp="1"/>
          </p:cNvSpPr>
          <p:nvPr>
            <p:ph idx="1"/>
          </p:nvPr>
        </p:nvSpPr>
        <p:spPr>
          <a:xfrm>
            <a:off x="474133" y="5934132"/>
            <a:ext cx="10972800" cy="77557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sz="1467" dirty="0"/>
              <a:t>Rajpurkar, Pranav. Zhang, Jian. Lopyrev, Konstantin. Liang, Percy. “SQuAD: 100,000+ Questions for Machine Comprehension of Text.” </a:t>
            </a:r>
            <a:r>
              <a:rPr lang="en" sz="1467" i="1" dirty="0"/>
              <a:t>Stanford University, Computer Science Department</a:t>
            </a:r>
            <a:r>
              <a:rPr lang="en" sz="1467" dirty="0"/>
              <a:t>. 11 October 2016.</a:t>
            </a:r>
            <a:endParaRPr sz="1467" dirty="0"/>
          </a:p>
        </p:txBody>
      </p:sp>
      <p:pic>
        <p:nvPicPr>
          <p:cNvPr id="325" name="Google Shape;3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2257" y="1607845"/>
            <a:ext cx="4667860" cy="4263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788" y="1607843"/>
            <a:ext cx="4938129" cy="4287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483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dirty="0"/>
              <a:t>(SQuAD): 100,000+ Questions for Machine Comprehension of Text</a:t>
            </a:r>
            <a:endParaRPr sz="3200" dirty="0"/>
          </a:p>
        </p:txBody>
      </p:sp>
      <p:sp>
        <p:nvSpPr>
          <p:cNvPr id="334" name="Google Shape;334;p45"/>
          <p:cNvSpPr txBox="1">
            <a:spLocks noGrp="1"/>
          </p:cNvSpPr>
          <p:nvPr>
            <p:ph idx="1"/>
          </p:nvPr>
        </p:nvSpPr>
        <p:spPr>
          <a:xfrm>
            <a:off x="220680" y="1881173"/>
            <a:ext cx="11696017" cy="36039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2667" dirty="0"/>
              <a:t>Summary:</a:t>
            </a:r>
            <a:endParaRPr sz="2667" dirty="0"/>
          </a:p>
          <a:p>
            <a:pPr marL="609585">
              <a:spcBef>
                <a:spcPts val="2133"/>
              </a:spcBef>
              <a:buSzPts val="1800"/>
              <a:buChar char="●"/>
            </a:pPr>
            <a:r>
              <a:rPr lang="en" sz="2667" dirty="0"/>
              <a:t>This paper contributes a question answering dataset based on Wikipedia articles that has crowdsourced question-answer pairs.</a:t>
            </a:r>
            <a:endParaRPr sz="2667" dirty="0"/>
          </a:p>
          <a:p>
            <a:pPr marL="1219170" lvl="1" indent="-423323">
              <a:spcBef>
                <a:spcPts val="0"/>
              </a:spcBef>
              <a:buSzPts val="1400"/>
              <a:buChar char="○"/>
            </a:pPr>
            <a:r>
              <a:rPr lang="en" sz="2133" dirty="0"/>
              <a:t>This dataset is public and many other papers use it to test their own models.</a:t>
            </a:r>
            <a:endParaRPr sz="2133" dirty="0"/>
          </a:p>
          <a:p>
            <a:pPr marL="609585">
              <a:spcBef>
                <a:spcPts val="0"/>
              </a:spcBef>
              <a:buSzPts val="1800"/>
              <a:buChar char="●"/>
            </a:pPr>
            <a:r>
              <a:rPr lang="en" sz="2667" dirty="0"/>
              <a:t>The logistic regression model outperforms the baseline, but is far from human performance.</a:t>
            </a:r>
            <a:endParaRPr sz="2667" dirty="0"/>
          </a:p>
          <a:p>
            <a:pPr marL="1219170" lvl="1" indent="-423323">
              <a:spcBef>
                <a:spcPts val="0"/>
              </a:spcBef>
              <a:buSzPts val="1400"/>
              <a:buChar char="○"/>
            </a:pPr>
            <a:r>
              <a:rPr lang="en" sz="2133" dirty="0"/>
              <a:t>However, since the paper was published in 2016, the gap between this model’s performance and human performance has more than halved.</a:t>
            </a:r>
            <a:endParaRPr sz="2133" dirty="0"/>
          </a:p>
        </p:txBody>
      </p:sp>
      <p:sp>
        <p:nvSpPr>
          <p:cNvPr id="335" name="Google Shape;335;p45"/>
          <p:cNvSpPr txBox="1">
            <a:spLocks noGrp="1"/>
          </p:cNvSpPr>
          <p:nvPr>
            <p:ph type="body" idx="4294967295"/>
          </p:nvPr>
        </p:nvSpPr>
        <p:spPr>
          <a:xfrm>
            <a:off x="0" y="6161618"/>
            <a:ext cx="11176000" cy="5947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" sz="1467"/>
              <a:t>Rajpurkar, Pranav. Zhang, Jian. Lopyrev, Konstantin. Liang, Percy. “SQuAD: 100,000+ Questions for Machine Comprehension of Text.” </a:t>
            </a:r>
            <a:r>
              <a:rPr lang="en" sz="1467" i="1"/>
              <a:t>Stanford University, Computer Science Department</a:t>
            </a:r>
            <a:r>
              <a:rPr lang="en" sz="1467"/>
              <a:t>. 11 October 2016.</a:t>
            </a:r>
            <a:endParaRPr sz="1467"/>
          </a:p>
        </p:txBody>
      </p:sp>
    </p:spTree>
    <p:extLst>
      <p:ext uri="{BB962C8B-B14F-4D97-AF65-F5344CB8AC3E}">
        <p14:creationId xmlns:p14="http://schemas.microsoft.com/office/powerpoint/2010/main" val="387141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54714" y="6310815"/>
            <a:ext cx="335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Rajpurkar</a:t>
            </a:r>
            <a:r>
              <a:rPr lang="en-US" dirty="0" smtClean="0"/>
              <a:t> et al. 2016]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Stanford QA corpus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386390"/>
            <a:ext cx="1043940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638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bAbI</a:t>
            </a:r>
            <a:r>
              <a:rPr lang="en-US" dirty="0" smtClean="0"/>
              <a:t> QA (Facebook AI)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John picked up the apple.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John went to the office.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John went to the kitchen.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John dropped the apple.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 smtClean="0"/>
              <a:t>Q: Where was the apple before the kitchen?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 smtClean="0"/>
              <a:t>A: office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017362" y="6124912"/>
            <a:ext cx="3890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https://research.fb.com/downloads/babi/</a:t>
            </a:r>
          </a:p>
        </p:txBody>
      </p:sp>
    </p:spTree>
    <p:extLst>
      <p:ext uri="{BB962C8B-B14F-4D97-AF65-F5344CB8AC3E}">
        <p14:creationId xmlns:p14="http://schemas.microsoft.com/office/powerpoint/2010/main" val="3089172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54714" y="6310815"/>
            <a:ext cx="335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Rajpurkar</a:t>
            </a:r>
            <a:r>
              <a:rPr lang="en-US" dirty="0" smtClean="0"/>
              <a:t> et al. 2016]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159" y="462499"/>
            <a:ext cx="7280670" cy="560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2" y="1683561"/>
            <a:ext cx="4527787" cy="279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83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906" y="1550797"/>
            <a:ext cx="11380983" cy="4403495"/>
          </a:xfrm>
        </p:spPr>
        <p:txBody>
          <a:bodyPr/>
          <a:lstStyle/>
          <a:p>
            <a:r>
              <a:rPr lang="en-US" sz="23999" dirty="0">
                <a:latin typeface="Rockwell Extra Bold" panose="02060903040505020403" pitchFamily="18" charset="0"/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385842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bAbI</a:t>
            </a:r>
            <a:r>
              <a:rPr lang="en-US" dirty="0" smtClean="0"/>
              <a:t> datasets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241608" y="1459086"/>
            <a:ext cx="763863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1 So they had to fall a long way 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2 So they got their tails fast in their mouths 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3 So they could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n't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get them out again 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4 That 's all 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5 `` Thank you , " said Alice , `` it 's very interesting 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6 I never knew so much about a whiting before . 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7 `` I can tell you more than that , if you like , " said the Gryphon 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8 `` Do you know why it 's called a whiting ? 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9 `` I never thought about it , " said Alice 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10 `` Why ? 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11 `` IT DOES THE BOOTS AND SHOES . '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12 the Gryphon replied very solemnly 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13 Alice was thoroughly puzzled 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14 `` Does the boots and shoes ! 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15 she repeated in a wondering tone 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16 `` Why , what are YOUR shoes done with ? 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17 said the Gryphon 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18 `` I mean , what makes them so shiny ? 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19 Alice looked down at them , and considered a little before she gave her answer 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20 `` They 're done with blacking , I believe . 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Query: `` Boots and shoes under the sea , " the XXXXX went on in a deep voice , `` are done with a whiting ".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Candidates: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Alice|BOOTS|Gryphon|SHOES|answer|fall|mouths|tone|way|whiting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Answer: gryphon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316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bAbI</a:t>
            </a:r>
            <a:r>
              <a:rPr lang="en-US" dirty="0" smtClean="0"/>
              <a:t> datasets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542" y="1459086"/>
            <a:ext cx="6143280" cy="515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45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‘Who Did What’ dataset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549" y="1734750"/>
            <a:ext cx="8490922" cy="425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38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CNN/Daily Mail datasets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64826" y="5847913"/>
            <a:ext cx="67826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github.com/deepmind/rc-data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https://cs.nyu.edu/~kcho/DMQA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/>
              <a:t>https://paperswithcode.com/sota/question-answering-on-cnn-daily-mail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837" y="1533525"/>
            <a:ext cx="48863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57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SQuAD</a:t>
            </a:r>
            <a:r>
              <a:rPr lang="en-US" dirty="0" smtClean="0"/>
              <a:t> dataset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70" y="1459086"/>
            <a:ext cx="104489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7277"/>
      </p:ext>
    </p:extLst>
  </p:cSld>
  <p:clrMapOvr>
    <a:masterClrMapping/>
  </p:clrMapOvr>
</p:sld>
</file>

<file path=ppt/theme/theme1.xml><?xml version="1.0" encoding="utf-8"?>
<a:theme xmlns:a="http://schemas.openxmlformats.org/drawingml/2006/main" name="UM-coursera-052814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755</Template>
  <TotalTime>66</TotalTime>
  <Words>2422</Words>
  <Application>Microsoft Office PowerPoint</Application>
  <PresentationFormat>Widescreen</PresentationFormat>
  <Paragraphs>214</Paragraphs>
  <Slides>41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 Unicode MS</vt:lpstr>
      <vt:lpstr>SimSun</vt:lpstr>
      <vt:lpstr>Arial</vt:lpstr>
      <vt:lpstr>Calibri</vt:lpstr>
      <vt:lpstr>Georgia</vt:lpstr>
      <vt:lpstr>Lucida Grande</vt:lpstr>
      <vt:lpstr>Roboto</vt:lpstr>
      <vt:lpstr>Rockwell Extra Bold</vt:lpstr>
      <vt:lpstr>Times New Roman</vt:lpstr>
      <vt:lpstr>UM-coursera-052814</vt:lpstr>
      <vt:lpstr>NLP</vt:lpstr>
      <vt:lpstr>Introduction to NLP</vt:lpstr>
      <vt:lpstr>MCTest comprehension data</vt:lpstr>
      <vt:lpstr>bAbI QA (Facebook AI)</vt:lpstr>
      <vt:lpstr>bAbI datasets</vt:lpstr>
      <vt:lpstr>bAbI datasets</vt:lpstr>
      <vt:lpstr>‘Who Did What’ dataset</vt:lpstr>
      <vt:lpstr>CNN/Daily Mail datasets</vt:lpstr>
      <vt:lpstr>SQuAD dataset</vt:lpstr>
      <vt:lpstr>MS Marco dataset</vt:lpstr>
      <vt:lpstr>EMR QA dataset</vt:lpstr>
      <vt:lpstr>(QANTA): A Neural Network for Factoid Question Answering Over Paragraphs</vt:lpstr>
      <vt:lpstr>(QANTA): A Neural Network for Factoid Question Answering Over Paragraphs</vt:lpstr>
      <vt:lpstr>(QANTA): A Neural Network for Factoid Question Answering Over Paragraphs</vt:lpstr>
      <vt:lpstr>(QANTA): A Neural Network for Factoid Question Answering Over Paragraphs</vt:lpstr>
      <vt:lpstr>(QANTA): A Neural Network for Factoid Question Answering Over Paragraphs</vt:lpstr>
      <vt:lpstr>(QANTA): A Neural Network for Factoid Question Answering Over Paragraphs</vt:lpstr>
      <vt:lpstr>(QANTA): A Neural Network for Factoid Question Answering Over Paragraphs</vt:lpstr>
      <vt:lpstr>(QANTA): A Neural Network for Factoid Question Answering Over Paragraphs</vt:lpstr>
      <vt:lpstr>(QANTA): A Neural Network for Factoid Question Answering Over Paragraphs</vt:lpstr>
      <vt:lpstr>Quiz Bowl Questions</vt:lpstr>
      <vt:lpstr>PowerPoint Presentation</vt:lpstr>
      <vt:lpstr>(QANTA): A Neural Network for Factoid Question Answering Over Paragraphs</vt:lpstr>
      <vt:lpstr>(QANTA): A Neural Network for Factoid Question Answering Over Paragraphs</vt:lpstr>
      <vt:lpstr>(QANTA): A Neural Network for Factoid Question Answering Over Paragraphs</vt:lpstr>
      <vt:lpstr>Links about QANTA</vt:lpstr>
      <vt:lpstr>(SQuAD): 100,000+ Questions for Machine Comprehension of Text</vt:lpstr>
      <vt:lpstr>(SQuAD): 100,000+ Questions for Machine Comprehension of Text</vt:lpstr>
      <vt:lpstr>(SQuAD): 100,000+ Questions for Machine Comprehension of Text</vt:lpstr>
      <vt:lpstr>(SQuAD): 100,000+ Questions for Machine Comprehension of Text</vt:lpstr>
      <vt:lpstr>(SQuAD): 100,000+ Questions for Machine Comprehension of Text</vt:lpstr>
      <vt:lpstr>(SQuAD): 100,000+ Questions for Machine Comprehension of Text</vt:lpstr>
      <vt:lpstr>(SQuAD): 100,000+ Questions for Machine Comprehension of Text</vt:lpstr>
      <vt:lpstr>(SQuAD): 100,000+ Questions for Machine Comprehension of Text</vt:lpstr>
      <vt:lpstr>(SQuAD): 100,000+ Questions for Machine Comprehension of Text</vt:lpstr>
      <vt:lpstr>(SQuAD): 100,000+ Questions for Machine Comprehension of Text</vt:lpstr>
      <vt:lpstr>(SQuAD): 100,000+ Questions for Machine Comprehension of Text</vt:lpstr>
      <vt:lpstr>(SQuAD): 100,000+ Questions for Machine Comprehension of Text</vt:lpstr>
      <vt:lpstr>Stanford QA corpus</vt:lpstr>
      <vt:lpstr>PowerPoint Presentation</vt:lpstr>
      <vt:lpstr>NLP</vt:lpstr>
    </vt:vector>
  </TitlesOfParts>
  <Company>Yale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</dc:title>
  <dc:creator>Radev, Dragomir</dc:creator>
  <cp:lastModifiedBy>Radev, Dragomir</cp:lastModifiedBy>
  <cp:revision>8</cp:revision>
  <dcterms:created xsi:type="dcterms:W3CDTF">2019-04-15T18:50:11Z</dcterms:created>
  <dcterms:modified xsi:type="dcterms:W3CDTF">2019-04-15T19:57:54Z</dcterms:modified>
</cp:coreProperties>
</file>